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3" r:id="rId1"/>
  </p:sldMasterIdLst>
  <p:sldIdLst>
    <p:sldId id="280" r:id="rId2"/>
    <p:sldId id="259" r:id="rId3"/>
    <p:sldId id="258" r:id="rId4"/>
    <p:sldId id="260" r:id="rId5"/>
    <p:sldId id="263" r:id="rId6"/>
    <p:sldId id="262" r:id="rId7"/>
    <p:sldId id="261" r:id="rId8"/>
    <p:sldId id="279" r:id="rId9"/>
    <p:sldId id="265" r:id="rId10"/>
    <p:sldId id="267" r:id="rId11"/>
    <p:sldId id="276" r:id="rId12"/>
    <p:sldId id="268" r:id="rId13"/>
    <p:sldId id="269" r:id="rId14"/>
    <p:sldId id="271" r:id="rId15"/>
    <p:sldId id="278" r:id="rId16"/>
    <p:sldId id="270" r:id="rId17"/>
    <p:sldId id="272" r:id="rId18"/>
    <p:sldId id="273" r:id="rId19"/>
    <p:sldId id="277" r:id="rId20"/>
    <p:sldId id="27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2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40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67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5983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073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73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76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96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35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73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1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4431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8239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73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08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40114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4813-2EF2-4E7B-BE0A-41196B388BA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7ED4-DC5D-44A2-8263-57A5D237A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40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697" r:id="rId14"/>
    <p:sldLayoutId id="2147484698" r:id="rId15"/>
    <p:sldLayoutId id="2147484699" r:id="rId16"/>
    <p:sldLayoutId id="214748470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Педсовет 26.03. 2021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715304" cy="578647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48" y="3861048"/>
            <a:ext cx="2378752" cy="1735822"/>
          </a:xfrm>
          <a:prstGeom prst="rect">
            <a:avLst/>
          </a:prstGeom>
        </p:spPr>
      </p:pic>
      <p:pic>
        <p:nvPicPr>
          <p:cNvPr id="7" name="Picture 4" descr="C:\Users\user\Desktop\Педсовет 26.03. 2021\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714356"/>
            <a:ext cx="2571768" cy="2415388"/>
          </a:xfrm>
          <a:prstGeom prst="rect">
            <a:avLst/>
          </a:prstGeom>
          <a:noFill/>
        </p:spPr>
      </p:pic>
      <p:pic>
        <p:nvPicPr>
          <p:cNvPr id="8" name="Picture 2" descr="C:\Users\user\Desktop\Педсовет 26.03. 2021\img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238946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accent1"/>
                </a:solidFill>
              </a:rPr>
              <a:t>Урок геометрии в 8 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ТЕМА: Нахождение высоты предмета</a:t>
            </a:r>
          </a:p>
          <a:p>
            <a:pPr>
              <a:buNone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400" b="1" cap="all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Чугункина</a:t>
            </a: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Татьяна Викторовна</a:t>
            </a:r>
          </a:p>
          <a:p>
            <a:pPr algn="ctr">
              <a:buNone/>
            </a:pP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учитель математики МОУ СШ 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857233"/>
            <a:ext cx="7315200" cy="100013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Деловая игра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428869"/>
            <a:ext cx="7315200" cy="85725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Педагогическая Инвентаризация</a:t>
            </a:r>
            <a:endParaRPr lang="ru-RU" sz="3200" b="1" cap="all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Инвентаризация 26.03. 202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87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Проектная задача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Под проектной задачей мы понимаем задачу, в которой через систему или набор заданий целенаправленно стимулируется система детских действий, направленных на получение еще никогда не существовавшего в практике ребенка результата («продукта»), и в ходе решения которой происходит качественное </a:t>
            </a:r>
            <a:r>
              <a:rPr lang="ru-RU" sz="2000" b="1" cap="all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самоизменение</a:t>
            </a: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группы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Проектная </a:t>
            </a: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задача принципиально носит групповой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Отличие проекта от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проектной задачи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Проект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Особенность проекта в том, что при его реализации не задается порядок действий, проектировщики сами определяют весь набор необходимых средств, материалов и действий, с помощью которых будет достигнут результат.</a:t>
            </a:r>
          </a:p>
          <a:p>
            <a:r>
              <a:rPr lang="ru-RU" b="1" i="1" dirty="0" smtClean="0"/>
              <a:t>Проектная задача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Особенность проектной задачи заключается в том, что для решения этой задачи школьникам предлагаются все необходимые средства и материалы в виде набора (или системы) заданий и требуемых для их выполнения данных.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Структура проектной 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1.Описание проблемной (модельной) ситуации.</a:t>
            </a:r>
          </a:p>
          <a:p>
            <a:pPr algn="just">
              <a:buNone/>
            </a:pPr>
            <a:r>
              <a:rPr lang="ru-RU" b="1" dirty="0" smtClean="0"/>
              <a:t>2.Проектная задача (сформулирована детьми по результатам  разбора проблемной ситуации.)</a:t>
            </a:r>
          </a:p>
          <a:p>
            <a:pPr algn="just">
              <a:buNone/>
            </a:pPr>
            <a:r>
              <a:rPr lang="ru-RU" b="1" dirty="0" smtClean="0"/>
              <a:t>3.Набор (или систему) действий (заданий), которые должны быть выполнены группой детей.</a:t>
            </a:r>
          </a:p>
          <a:p>
            <a:pPr algn="just">
              <a:buNone/>
            </a:pPr>
            <a:r>
              <a:rPr lang="ru-RU" b="1" dirty="0" smtClean="0"/>
              <a:t>4.Решение проектной задачи – коллективно-распределительная деятельность.</a:t>
            </a:r>
          </a:p>
          <a:p>
            <a:pPr algn="just">
              <a:buNone/>
            </a:pPr>
            <a:r>
              <a:rPr lang="ru-RU" b="1" dirty="0" smtClean="0"/>
              <a:t>5.Результат решения задачи – реальный «продукт», который можно представить публично и оценить.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6" y="980728"/>
            <a:ext cx="7800866" cy="5472608"/>
          </a:xfrm>
        </p:spPr>
      </p:pic>
    </p:spTree>
    <p:extLst>
      <p:ext uri="{BB962C8B-B14F-4D97-AF65-F5344CB8AC3E}">
        <p14:creationId xmlns="" xmlns:p14="http://schemas.microsoft.com/office/powerpoint/2010/main" val="1469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Виды проектных задач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Предметные</a:t>
            </a:r>
          </a:p>
          <a:p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b="1" cap="all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Межпредметные</a:t>
            </a: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Разновозрастные</a:t>
            </a:r>
          </a:p>
          <a:p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Одновозрастные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22" y="2057401"/>
            <a:ext cx="3887216" cy="350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Формируемые способности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рефлексироват</a:t>
            </a:r>
            <a:r>
              <a:rPr lang="ru-RU" dirty="0" smtClean="0"/>
              <a:t>ь (видеть проблему; анализировать сделанное — почему получилось, почему не получилось; видеть трудности, ошибки);</a:t>
            </a:r>
          </a:p>
          <a:p>
            <a:r>
              <a:rPr lang="ru-RU" b="1" i="1" dirty="0" err="1" smtClean="0"/>
              <a:t>целеполагать</a:t>
            </a:r>
            <a:r>
              <a:rPr lang="ru-RU" b="1" i="1" dirty="0" smtClean="0"/>
              <a:t> </a:t>
            </a:r>
            <a:r>
              <a:rPr lang="ru-RU" dirty="0" smtClean="0"/>
              <a:t>(ставить и удерживать цели);</a:t>
            </a:r>
          </a:p>
          <a:p>
            <a:r>
              <a:rPr lang="ru-RU" b="1" i="1" dirty="0" smtClean="0"/>
              <a:t>планировать</a:t>
            </a:r>
            <a:r>
              <a:rPr lang="ru-RU" dirty="0" smtClean="0"/>
              <a:t> (составлять план своей деятельности);</a:t>
            </a:r>
          </a:p>
          <a:p>
            <a:r>
              <a:rPr lang="ru-RU" b="1" i="1" dirty="0" smtClean="0"/>
              <a:t>моделировать</a:t>
            </a:r>
            <a:r>
              <a:rPr lang="ru-RU" dirty="0" smtClean="0"/>
              <a:t> (представлять способ действия в виде схемы-модели,    выделяя все существенное и главное);</a:t>
            </a:r>
          </a:p>
          <a:p>
            <a:r>
              <a:rPr lang="ru-RU" b="1" i="1" dirty="0" smtClean="0"/>
              <a:t>проявлять инициативу</a:t>
            </a:r>
            <a:r>
              <a:rPr lang="ru-RU" dirty="0" smtClean="0"/>
              <a:t> при поиске способа (способов) решения задачи;</a:t>
            </a:r>
          </a:p>
          <a:p>
            <a:r>
              <a:rPr lang="ru-RU" b="1" i="1" dirty="0" smtClean="0"/>
              <a:t>вступать в коммуникацию</a:t>
            </a:r>
            <a:r>
              <a:rPr lang="ru-RU" dirty="0" smtClean="0"/>
              <a:t> (взаимодействовать при решении задачи, отстаивать свою позицию, принимать или </a:t>
            </a:r>
            <a:r>
              <a:rPr lang="ru-RU" dirty="0" err="1" smtClean="0"/>
              <a:t>аргументированно</a:t>
            </a:r>
            <a:r>
              <a:rPr lang="ru-RU" dirty="0" smtClean="0"/>
              <a:t> отклонять точки зрения других.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Педагогические эффекты проектных задач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Задает реальную возможность организации взаимодействия (сотрудничества) детей между собой при решении поставленной ими самими задачи.</a:t>
            </a:r>
          </a:p>
          <a:p>
            <a:pPr lvl="0"/>
            <a:r>
              <a:rPr lang="ru-RU" b="1" dirty="0" smtClean="0"/>
              <a:t>Определяет место и время для наблюдения и экспертных оценок за деятельностью учащихся в группе.</a:t>
            </a:r>
          </a:p>
          <a:p>
            <a:pPr lvl="0"/>
            <a:r>
              <a:rPr lang="ru-RU" b="1" dirty="0" smtClean="0"/>
              <a:t>Учит (без явного указания на это) способу проектирования через специально разработанные задания.</a:t>
            </a:r>
          </a:p>
          <a:p>
            <a:pPr lvl="0"/>
            <a:r>
              <a:rPr lang="ru-RU" b="1" dirty="0" smtClean="0"/>
              <a:t>Дает возможность посмотреть, как осуществляет группа детей «перенос» известных им предметных способов действий в  модельную ситуацию, где эти способы изначально скрыты, а иногда и требуют </a:t>
            </a:r>
            <a:r>
              <a:rPr lang="ru-RU" b="1" dirty="0" err="1" smtClean="0"/>
              <a:t>переконструирования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0" y="1052736"/>
            <a:ext cx="8382660" cy="6048672"/>
          </a:xfrm>
        </p:spPr>
      </p:pic>
    </p:spTree>
    <p:extLst>
      <p:ext uri="{BB962C8B-B14F-4D97-AF65-F5344CB8AC3E}">
        <p14:creationId xmlns="" xmlns:p14="http://schemas.microsoft.com/office/powerpoint/2010/main" val="12061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360" y="2643182"/>
            <a:ext cx="7955280" cy="3620458"/>
          </a:xfrm>
        </p:spPr>
        <p:txBody>
          <a:bodyPr/>
          <a:lstStyle/>
          <a:p>
            <a:pPr indent="-46038">
              <a:buNone/>
            </a:pPr>
            <a:r>
              <a:rPr lang="ru-RU" dirty="0" smtClean="0"/>
              <a:t> </a:t>
            </a:r>
            <a:r>
              <a:rPr lang="ru-RU" sz="28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Инвентаризация</a:t>
            </a: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  <a:cs typeface="+mj-cs"/>
              </a:rPr>
              <a:t>̶</a:t>
            </a: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это проверка наличия имущества организации, способ фактического контроля за сохранностью имущественных ценностей и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accent1"/>
                </a:solidFill>
              </a:rPr>
              <a:t>Урок </a:t>
            </a:r>
            <a:r>
              <a:rPr lang="ru-RU" sz="2800" b="1" dirty="0">
                <a:solidFill>
                  <a:schemeClr val="accent1"/>
                </a:solidFill>
              </a:rPr>
              <a:t>в 3 </a:t>
            </a:r>
            <a:r>
              <a:rPr lang="ru-RU" sz="2800" b="1" dirty="0" smtClean="0">
                <a:solidFill>
                  <a:schemeClr val="accent1"/>
                </a:solidFill>
              </a:rPr>
              <a:t>классе</a:t>
            </a:r>
            <a:r>
              <a:rPr lang="en-US" sz="2800" b="1" dirty="0" smtClean="0">
                <a:solidFill>
                  <a:schemeClr val="accent1"/>
                </a:solidFill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Решение проектной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194560"/>
            <a:ext cx="7218000" cy="4069080"/>
          </a:xfrm>
        </p:spPr>
        <p:txBody>
          <a:bodyPr/>
          <a:lstStyle/>
          <a:p>
            <a:pPr algn="ctr">
              <a:buNone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ТЕМА: А.</a:t>
            </a:r>
            <a:r>
              <a:rPr lang="en-US" sz="2400" b="1" cap="all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cap="all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Невский</a:t>
            </a: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400" b="1" cap="all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Вихрова</a:t>
            </a: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Юлия Евгеньевна</a:t>
            </a:r>
          </a:p>
          <a:p>
            <a:pPr algn="ctr">
              <a:buNone/>
            </a:pP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учитель начальных классов МОУ СШ 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6643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 и сотрудничество!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252148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26.03.2021 Педсовет «Педагогическая инвентаризация» в форме деловой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Педсовет на тему: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ПЕДАГОГИЧЕСКАЯ ИНВЕНТАРИЗАЦИЯ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71602" y="2194560"/>
            <a:ext cx="9621242" cy="16630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/>
              <a:t>Мы учим не для школы, а для жизни.</a:t>
            </a:r>
          </a:p>
          <a:p>
            <a:pPr algn="r">
              <a:buNone/>
            </a:pPr>
            <a:r>
              <a:rPr lang="ru-RU" sz="2400" b="1" dirty="0" smtClean="0"/>
              <a:t>   Не просто дать знания, </a:t>
            </a:r>
          </a:p>
          <a:p>
            <a:pPr algn="r">
              <a:buNone/>
            </a:pPr>
            <a:r>
              <a:rPr lang="ru-RU" sz="2400" b="1" dirty="0" smtClean="0"/>
              <a:t>а научить учиться – вот наша задача</a:t>
            </a:r>
            <a:endParaRPr lang="ru-RU" sz="2400" b="1" dirty="0"/>
          </a:p>
        </p:txBody>
      </p:sp>
      <p:pic>
        <p:nvPicPr>
          <p:cNvPr id="2050" name="Picture 2" descr="C:\Users\user\Desktop\Инвентаризация 26.03. 2021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357586" cy="2234321"/>
          </a:xfrm>
          <a:prstGeom prst="rect">
            <a:avLst/>
          </a:prstGeom>
          <a:noFill/>
        </p:spPr>
      </p:pic>
      <p:pic>
        <p:nvPicPr>
          <p:cNvPr id="2051" name="Picture 3" descr="C:\Users\user\Desktop\Инвентаризация 26.03. 2021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3071834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20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5"/>
            <a:ext cx="712091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ЧТО СТОИТ ЗА ПОНЯТИЕМ «ФУНКЦИОНАЛЬНАЯ ГРАМОТНОСТЬ»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А. А. Леонтьев: </a:t>
            </a:r>
          </a:p>
          <a:p>
            <a:pPr>
              <a:buNone/>
            </a:pPr>
            <a:r>
              <a:rPr lang="ru-RU" dirty="0" smtClean="0"/>
              <a:t>   Функционально грамотный человек — это человек, который </a:t>
            </a:r>
            <a:r>
              <a:rPr lang="ru-RU" b="1" dirty="0" smtClean="0"/>
              <a:t>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algn="r">
              <a:buNone/>
            </a:pPr>
            <a:r>
              <a:rPr lang="ru-RU" i="1" dirty="0" smtClean="0"/>
              <a:t>   Образовательная система «Школа 2100». Педагогика здравого смысла / под ред. А.А.Леонтьева. М.: </a:t>
            </a:r>
            <a:r>
              <a:rPr lang="ru-RU" i="1" dirty="0" err="1" smtClean="0"/>
              <a:t>Баласс</a:t>
            </a:r>
            <a:r>
              <a:rPr lang="ru-RU" i="1" dirty="0" smtClean="0"/>
              <a:t>, 2003. С. 35.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2020-2021\Педсовет 26.03. 2021\111c3c1a2a39b68089646ae0460273ce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31" y="1214422"/>
            <a:ext cx="8172712" cy="504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2020-2021\Педсовет 26.03. 2021\unnamed-f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64365"/>
            <a:ext cx="7858179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2020-2021\Педсовет 26.03. 2021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286675" cy="519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технологии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94560"/>
            <a:ext cx="7794064" cy="16630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т</a:t>
            </a:r>
            <a:r>
              <a:rPr lang="ru-RU" sz="2400" b="1" dirty="0" smtClean="0"/>
              <a:t>ехнология проектной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т</a:t>
            </a:r>
            <a:r>
              <a:rPr lang="ru-RU" sz="2400" b="1" dirty="0" smtClean="0"/>
              <a:t>ехнология исследовательской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т</a:t>
            </a:r>
            <a:r>
              <a:rPr lang="ru-RU" sz="2400" b="1" dirty="0" smtClean="0"/>
              <a:t>ехнология продуктивного чтения;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к</a:t>
            </a:r>
            <a:r>
              <a:rPr lang="ru-RU" sz="2400" b="1" dirty="0" smtClean="0"/>
              <a:t>реативное мышление;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т</a:t>
            </a:r>
            <a:r>
              <a:rPr lang="ru-RU" sz="2400" b="1" dirty="0" smtClean="0"/>
              <a:t>ехнология проектной задачи</a:t>
            </a:r>
          </a:p>
          <a:p>
            <a:pPr algn="r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782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2020-2021\Педсовет 26.03. 2021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109505" cy="513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487</TotalTime>
  <Words>439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След самолета</vt:lpstr>
      <vt:lpstr>Слайд 1</vt:lpstr>
      <vt:lpstr>Слайд 2</vt:lpstr>
      <vt:lpstr>Педсовет на тему:  ПЕДАГОГИЧЕСКАЯ ИНВЕНТАРИЗАЦИЯ </vt:lpstr>
      <vt:lpstr> ЧТО СТОИТ ЗА ПОНЯТИЕМ «ФУНКЦИОНАЛЬНАЯ ГРАМОТНОСТЬ» </vt:lpstr>
      <vt:lpstr>Слайд 5</vt:lpstr>
      <vt:lpstr>Слайд 6</vt:lpstr>
      <vt:lpstr>Слайд 7</vt:lpstr>
      <vt:lpstr>Педагогические  технологии  </vt:lpstr>
      <vt:lpstr>Слайд 9</vt:lpstr>
      <vt:lpstr> Урок геометрии в 8 классе</vt:lpstr>
      <vt:lpstr>Деловая игра</vt:lpstr>
      <vt:lpstr>Проектная задача</vt:lpstr>
      <vt:lpstr>Отличие проекта от  проектной задачи …</vt:lpstr>
      <vt:lpstr>Структура проектной задачи </vt:lpstr>
      <vt:lpstr>Слайд 15</vt:lpstr>
      <vt:lpstr>Виды проектных задач </vt:lpstr>
      <vt:lpstr>Формируемые способности </vt:lpstr>
      <vt:lpstr>Педагогические эффекты проектных задач </vt:lpstr>
      <vt:lpstr>Слайд 19</vt:lpstr>
      <vt:lpstr> Урок в 3 классе Решение проектной задачи</vt:lpstr>
      <vt:lpstr> Спасибо за внимание и сотрудничество!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Tory</cp:lastModifiedBy>
  <cp:revision>23</cp:revision>
  <dcterms:created xsi:type="dcterms:W3CDTF">2021-03-22T18:29:52Z</dcterms:created>
  <dcterms:modified xsi:type="dcterms:W3CDTF">2021-04-12T19:48:32Z</dcterms:modified>
</cp:coreProperties>
</file>