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8" r:id="rId3"/>
    <p:sldId id="264" r:id="rId4"/>
    <p:sldId id="297" r:id="rId5"/>
    <p:sldId id="266" r:id="rId6"/>
    <p:sldId id="270" r:id="rId7"/>
    <p:sldId id="271" r:id="rId8"/>
    <p:sldId id="277" r:id="rId9"/>
    <p:sldId id="272" r:id="rId10"/>
    <p:sldId id="278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9" r:id="rId23"/>
    <p:sldId id="286" r:id="rId24"/>
    <p:sldId id="290" r:id="rId25"/>
    <p:sldId id="291" r:id="rId26"/>
    <p:sldId id="292" r:id="rId27"/>
    <p:sldId id="293" r:id="rId28"/>
    <p:sldId id="294" r:id="rId29"/>
    <p:sldId id="295" r:id="rId30"/>
    <p:sldId id="287" r:id="rId31"/>
    <p:sldId id="299" r:id="rId32"/>
    <p:sldId id="307" r:id="rId33"/>
    <p:sldId id="308" r:id="rId34"/>
    <p:sldId id="309" r:id="rId35"/>
    <p:sldId id="310" r:id="rId36"/>
    <p:sldId id="300" r:id="rId37"/>
    <p:sldId id="301" r:id="rId38"/>
    <p:sldId id="314" r:id="rId39"/>
    <p:sldId id="312" r:id="rId40"/>
    <p:sldId id="311" r:id="rId41"/>
    <p:sldId id="313" r:id="rId42"/>
    <p:sldId id="260" r:id="rId43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63" d="100"/>
          <a:sy n="6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E8728-93B9-4729-9DA6-DD31D9E197F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E1EE2-5DE9-4BE2-97A2-5148A32AA61C}">
      <dgm:prSet phldrT="[Текст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endParaRPr lang="ru-RU" sz="3200" dirty="0" smtClean="0"/>
        </a:p>
        <a:p>
          <a:pPr>
            <a:lnSpc>
              <a:spcPct val="100000"/>
            </a:lnSpc>
          </a:pPr>
          <a:r>
            <a:rPr lang="ru-RU" sz="3200" dirty="0" smtClean="0"/>
            <a:t>ТРИЗ -теория решения изобретательских задач                               </a:t>
          </a:r>
        </a:p>
        <a:p>
          <a:pPr>
            <a:lnSpc>
              <a:spcPct val="90000"/>
            </a:lnSpc>
          </a:pPr>
          <a:endParaRPr lang="ru-RU" sz="2000" dirty="0"/>
        </a:p>
      </dgm:t>
    </dgm:pt>
    <dgm:pt modelId="{BF3BC6F7-2F8B-4CFA-88D1-89B12DC826B6}" type="parTrans" cxnId="{E8DD9327-2B71-41EB-89F5-1A30D24404DB}">
      <dgm:prSet/>
      <dgm:spPr/>
      <dgm:t>
        <a:bodyPr/>
        <a:lstStyle/>
        <a:p>
          <a:endParaRPr lang="ru-RU"/>
        </a:p>
      </dgm:t>
    </dgm:pt>
    <dgm:pt modelId="{C38BC55B-07CE-45B3-BEA2-BB5E2BEBA9BF}" type="sibTrans" cxnId="{E8DD9327-2B71-41EB-89F5-1A30D24404DB}">
      <dgm:prSet/>
      <dgm:spPr/>
      <dgm:t>
        <a:bodyPr/>
        <a:lstStyle/>
        <a:p>
          <a:endParaRPr lang="ru-RU"/>
        </a:p>
      </dgm:t>
    </dgm:pt>
    <dgm:pt modelId="{0540DF38-7A9E-4F1D-AD74-6B4343B35DC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dirty="0" smtClean="0"/>
            <a:t>Средство дифференциации и индивидуализации процесса обучения.</a:t>
          </a:r>
        </a:p>
        <a:p>
          <a:endParaRPr lang="ru-RU" sz="2000" dirty="0"/>
        </a:p>
      </dgm:t>
    </dgm:pt>
    <dgm:pt modelId="{9EEE107A-2AE2-452A-923C-54A62CE12011}" type="parTrans" cxnId="{3B52E964-2E10-4B0C-B96E-05F6A1B48D5C}">
      <dgm:prSet/>
      <dgm:spPr/>
      <dgm:t>
        <a:bodyPr/>
        <a:lstStyle/>
        <a:p>
          <a:endParaRPr lang="ru-RU"/>
        </a:p>
      </dgm:t>
    </dgm:pt>
    <dgm:pt modelId="{3F06AEF3-AD9C-48B9-B706-DC09248E946E}" type="sibTrans" cxnId="{3B52E964-2E10-4B0C-B96E-05F6A1B48D5C}">
      <dgm:prSet/>
      <dgm:spPr/>
      <dgm:t>
        <a:bodyPr/>
        <a:lstStyle/>
        <a:p>
          <a:endParaRPr lang="ru-RU"/>
        </a:p>
      </dgm:t>
    </dgm:pt>
    <dgm:pt modelId="{E8022A05-C67F-4788-B8AE-8E5A2D14B60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Результат обучения в начальной школе – формирование «умения учиться».</a:t>
          </a:r>
          <a:endParaRPr lang="ru-RU" dirty="0"/>
        </a:p>
      </dgm:t>
    </dgm:pt>
    <dgm:pt modelId="{9DDDF989-C5D7-46D8-96CA-3349C2312683}" type="parTrans" cxnId="{8BE5244B-19F5-4AAF-A8E5-42FF552D71BA}">
      <dgm:prSet/>
      <dgm:spPr/>
      <dgm:t>
        <a:bodyPr/>
        <a:lstStyle/>
        <a:p>
          <a:endParaRPr lang="ru-RU"/>
        </a:p>
      </dgm:t>
    </dgm:pt>
    <dgm:pt modelId="{3A92C672-FC2E-4418-B48C-AC725FD47E60}" type="sibTrans" cxnId="{8BE5244B-19F5-4AAF-A8E5-42FF552D71BA}">
      <dgm:prSet/>
      <dgm:spPr/>
      <dgm:t>
        <a:bodyPr/>
        <a:lstStyle/>
        <a:p>
          <a:endParaRPr lang="ru-RU"/>
        </a:p>
      </dgm:t>
    </dgm:pt>
    <dgm:pt modelId="{54038713-36A7-4535-A7F0-CCDF8514959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Предполагает алгоритмы формирования осознанного процесса </a:t>
          </a:r>
          <a:r>
            <a:rPr lang="ru-RU" dirty="0" err="1" smtClean="0"/>
            <a:t>мыследеятельности</a:t>
          </a:r>
          <a:r>
            <a:rPr lang="ru-RU" dirty="0" smtClean="0"/>
            <a:t>.</a:t>
          </a:r>
          <a:endParaRPr lang="ru-RU" dirty="0"/>
        </a:p>
      </dgm:t>
    </dgm:pt>
    <dgm:pt modelId="{7F19D2A4-8F72-42F6-8512-7AEB9632C97A}" type="parTrans" cxnId="{F6E72192-1006-455F-9BE4-722619BDC284}">
      <dgm:prSet/>
      <dgm:spPr/>
      <dgm:t>
        <a:bodyPr/>
        <a:lstStyle/>
        <a:p>
          <a:endParaRPr lang="ru-RU"/>
        </a:p>
      </dgm:t>
    </dgm:pt>
    <dgm:pt modelId="{005A713D-B307-427B-8847-2B438380843F}" type="sibTrans" cxnId="{F6E72192-1006-455F-9BE4-722619BDC284}">
      <dgm:prSet/>
      <dgm:spPr/>
      <dgm:t>
        <a:bodyPr/>
        <a:lstStyle/>
        <a:p>
          <a:endParaRPr lang="ru-RU"/>
        </a:p>
      </dgm:t>
    </dgm:pt>
    <dgm:pt modelId="{CF83690B-9754-4034-A88B-5DCA08FDF6E0}">
      <dgm:prSet phldrT="[Текст]" phldr="1"/>
      <dgm:spPr/>
      <dgm:t>
        <a:bodyPr/>
        <a:lstStyle/>
        <a:p>
          <a:endParaRPr lang="ru-RU"/>
        </a:p>
      </dgm:t>
    </dgm:pt>
    <dgm:pt modelId="{5696EBDB-77E6-4D5C-9369-51E300ABB76B}" type="parTrans" cxnId="{2A8EFF0C-E5C0-4B89-9CB7-2F3FC387D6EE}">
      <dgm:prSet/>
      <dgm:spPr/>
      <dgm:t>
        <a:bodyPr/>
        <a:lstStyle/>
        <a:p>
          <a:endParaRPr lang="ru-RU"/>
        </a:p>
      </dgm:t>
    </dgm:pt>
    <dgm:pt modelId="{370E1738-14BC-4D57-B7E8-A3971792C310}" type="sibTrans" cxnId="{2A8EFF0C-E5C0-4B89-9CB7-2F3FC387D6EE}">
      <dgm:prSet/>
      <dgm:spPr/>
      <dgm:t>
        <a:bodyPr/>
        <a:lstStyle/>
        <a:p>
          <a:endParaRPr lang="ru-RU"/>
        </a:p>
      </dgm:t>
    </dgm:pt>
    <dgm:pt modelId="{E9045841-2A7D-4A61-8EF0-1203EF704A00}">
      <dgm:prSet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Эффективный метод личностно- ориентированного обучения, повышающий уровень самостоятельности учащихся.</a:t>
          </a:r>
          <a:endParaRPr lang="ru-RU" dirty="0"/>
        </a:p>
      </dgm:t>
    </dgm:pt>
    <dgm:pt modelId="{FCB038CA-27BA-4765-B2FC-78265723EA43}" type="parTrans" cxnId="{FBF393CF-31B1-4369-A7BE-6BAD649D1EAB}">
      <dgm:prSet/>
      <dgm:spPr/>
      <dgm:t>
        <a:bodyPr/>
        <a:lstStyle/>
        <a:p>
          <a:endParaRPr lang="ru-RU"/>
        </a:p>
      </dgm:t>
    </dgm:pt>
    <dgm:pt modelId="{AA733AE8-660A-4814-8129-8D93C454DD06}" type="sibTrans" cxnId="{FBF393CF-31B1-4369-A7BE-6BAD649D1EAB}">
      <dgm:prSet/>
      <dgm:spPr/>
      <dgm:t>
        <a:bodyPr/>
        <a:lstStyle/>
        <a:p>
          <a:endParaRPr lang="ru-RU"/>
        </a:p>
      </dgm:t>
    </dgm:pt>
    <dgm:pt modelId="{377F4D48-E85D-4C65-BB8B-87C852875B18}" type="pres">
      <dgm:prSet presAssocID="{596E8728-93B9-4729-9DA6-DD31D9E197F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35253C-7981-4646-94C2-FB19E5382DE0}" type="pres">
      <dgm:prSet presAssocID="{596E8728-93B9-4729-9DA6-DD31D9E197F7}" presName="matrix" presStyleCnt="0"/>
      <dgm:spPr/>
    </dgm:pt>
    <dgm:pt modelId="{3041E536-619A-4388-9DA1-E3FE99FBDD60}" type="pres">
      <dgm:prSet presAssocID="{596E8728-93B9-4729-9DA6-DD31D9E197F7}" presName="tile1" presStyleLbl="node1" presStyleIdx="0" presStyleCnt="4"/>
      <dgm:spPr/>
      <dgm:t>
        <a:bodyPr/>
        <a:lstStyle/>
        <a:p>
          <a:endParaRPr lang="ru-RU"/>
        </a:p>
      </dgm:t>
    </dgm:pt>
    <dgm:pt modelId="{E75E5A35-0BFE-447E-AD7D-DC17DB207553}" type="pres">
      <dgm:prSet presAssocID="{596E8728-93B9-4729-9DA6-DD31D9E197F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5BE03-4D87-4505-842E-E5CF2035F902}" type="pres">
      <dgm:prSet presAssocID="{596E8728-93B9-4729-9DA6-DD31D9E197F7}" presName="tile2" presStyleLbl="node1" presStyleIdx="1" presStyleCnt="4"/>
      <dgm:spPr/>
      <dgm:t>
        <a:bodyPr/>
        <a:lstStyle/>
        <a:p>
          <a:endParaRPr lang="ru-RU"/>
        </a:p>
      </dgm:t>
    </dgm:pt>
    <dgm:pt modelId="{95DE072C-1B1F-4E7B-975B-22DE5C140302}" type="pres">
      <dgm:prSet presAssocID="{596E8728-93B9-4729-9DA6-DD31D9E197F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6121A-4EF3-4039-8D18-6DC95C1F728C}" type="pres">
      <dgm:prSet presAssocID="{596E8728-93B9-4729-9DA6-DD31D9E197F7}" presName="tile3" presStyleLbl="node1" presStyleIdx="2" presStyleCnt="4"/>
      <dgm:spPr/>
      <dgm:t>
        <a:bodyPr/>
        <a:lstStyle/>
        <a:p>
          <a:endParaRPr lang="ru-RU"/>
        </a:p>
      </dgm:t>
    </dgm:pt>
    <dgm:pt modelId="{6CCEBC09-95CF-493B-97AB-B2F875A8D1F2}" type="pres">
      <dgm:prSet presAssocID="{596E8728-93B9-4729-9DA6-DD31D9E197F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2B4AA-6B8C-4DE9-AB98-C8C12E2ACA11}" type="pres">
      <dgm:prSet presAssocID="{596E8728-93B9-4729-9DA6-DD31D9E197F7}" presName="tile4" presStyleLbl="node1" presStyleIdx="3" presStyleCnt="4"/>
      <dgm:spPr/>
      <dgm:t>
        <a:bodyPr/>
        <a:lstStyle/>
        <a:p>
          <a:endParaRPr lang="ru-RU"/>
        </a:p>
      </dgm:t>
    </dgm:pt>
    <dgm:pt modelId="{40EE2CBE-E1D6-4825-AC15-DE6C6F1506B9}" type="pres">
      <dgm:prSet presAssocID="{596E8728-93B9-4729-9DA6-DD31D9E197F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4E5A8-187F-4C15-BE70-4DF7E762E4F8}" type="pres">
      <dgm:prSet presAssocID="{596E8728-93B9-4729-9DA6-DD31D9E197F7}" presName="centerTile" presStyleLbl="fgShp" presStyleIdx="0" presStyleCnt="1" custScaleX="165234" custScaleY="137353" custLinFactNeighborX="763" custLinFactNeighborY="-389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F3837-E22C-4C78-9D84-5034316D045A}" type="presOf" srcId="{E8022A05-C67F-4788-B8AE-8E5A2D14B603}" destId="{6CCEBC09-95CF-493B-97AB-B2F875A8D1F2}" srcOrd="1" destOrd="0" presId="urn:microsoft.com/office/officeart/2005/8/layout/matrix1"/>
    <dgm:cxn modelId="{44D1A8B8-6408-4433-BAED-B9C01791723B}" type="presOf" srcId="{596E8728-93B9-4729-9DA6-DD31D9E197F7}" destId="{377F4D48-E85D-4C65-BB8B-87C852875B18}" srcOrd="0" destOrd="0" presId="urn:microsoft.com/office/officeart/2005/8/layout/matrix1"/>
    <dgm:cxn modelId="{B16E6451-30EE-4B19-A8E5-35BB681D5BED}" type="presOf" srcId="{0540DF38-7A9E-4F1D-AD74-6B4343B35DCD}" destId="{E75E5A35-0BFE-447E-AD7D-DC17DB207553}" srcOrd="1" destOrd="0" presId="urn:microsoft.com/office/officeart/2005/8/layout/matrix1"/>
    <dgm:cxn modelId="{3B52E964-2E10-4B0C-B96E-05F6A1B48D5C}" srcId="{448E1EE2-5DE9-4BE2-97A2-5148A32AA61C}" destId="{0540DF38-7A9E-4F1D-AD74-6B4343B35DCD}" srcOrd="0" destOrd="0" parTransId="{9EEE107A-2AE2-452A-923C-54A62CE12011}" sibTransId="{3F06AEF3-AD9C-48B9-B706-DC09248E946E}"/>
    <dgm:cxn modelId="{6D5043F1-E830-49E2-BB36-303CF24B55A3}" type="presOf" srcId="{448E1EE2-5DE9-4BE2-97A2-5148A32AA61C}" destId="{9284E5A8-187F-4C15-BE70-4DF7E762E4F8}" srcOrd="0" destOrd="0" presId="urn:microsoft.com/office/officeart/2005/8/layout/matrix1"/>
    <dgm:cxn modelId="{6AD9927C-1BB8-42A9-A291-C7B5C65FCA70}" type="presOf" srcId="{54038713-36A7-4535-A7F0-CCDF85149595}" destId="{40EE2CBE-E1D6-4825-AC15-DE6C6F1506B9}" srcOrd="1" destOrd="0" presId="urn:microsoft.com/office/officeart/2005/8/layout/matrix1"/>
    <dgm:cxn modelId="{2A8EFF0C-E5C0-4B89-9CB7-2F3FC387D6EE}" srcId="{448E1EE2-5DE9-4BE2-97A2-5148A32AA61C}" destId="{CF83690B-9754-4034-A88B-5DCA08FDF6E0}" srcOrd="4" destOrd="0" parTransId="{5696EBDB-77E6-4D5C-9369-51E300ABB76B}" sibTransId="{370E1738-14BC-4D57-B7E8-A3971792C310}"/>
    <dgm:cxn modelId="{31A066D6-D29B-48C0-A9EB-9A5F35C00D34}" type="presOf" srcId="{0540DF38-7A9E-4F1D-AD74-6B4343B35DCD}" destId="{3041E536-619A-4388-9DA1-E3FE99FBDD60}" srcOrd="0" destOrd="0" presId="urn:microsoft.com/office/officeart/2005/8/layout/matrix1"/>
    <dgm:cxn modelId="{8BE5244B-19F5-4AAF-A8E5-42FF552D71BA}" srcId="{448E1EE2-5DE9-4BE2-97A2-5148A32AA61C}" destId="{E8022A05-C67F-4788-B8AE-8E5A2D14B603}" srcOrd="2" destOrd="0" parTransId="{9DDDF989-C5D7-46D8-96CA-3349C2312683}" sibTransId="{3A92C672-FC2E-4418-B48C-AC725FD47E60}"/>
    <dgm:cxn modelId="{75A63BA0-2E1A-4D99-AE89-92FB6FAA3FC7}" type="presOf" srcId="{E9045841-2A7D-4A61-8EF0-1203EF704A00}" destId="{4FF5BE03-4D87-4505-842E-E5CF2035F902}" srcOrd="0" destOrd="0" presId="urn:microsoft.com/office/officeart/2005/8/layout/matrix1"/>
    <dgm:cxn modelId="{E8DD9327-2B71-41EB-89F5-1A30D24404DB}" srcId="{596E8728-93B9-4729-9DA6-DD31D9E197F7}" destId="{448E1EE2-5DE9-4BE2-97A2-5148A32AA61C}" srcOrd="0" destOrd="0" parTransId="{BF3BC6F7-2F8B-4CFA-88D1-89B12DC826B6}" sibTransId="{C38BC55B-07CE-45B3-BEA2-BB5E2BEBA9BF}"/>
    <dgm:cxn modelId="{F6E72192-1006-455F-9BE4-722619BDC284}" srcId="{448E1EE2-5DE9-4BE2-97A2-5148A32AA61C}" destId="{54038713-36A7-4535-A7F0-CCDF85149595}" srcOrd="3" destOrd="0" parTransId="{7F19D2A4-8F72-42F6-8512-7AEB9632C97A}" sibTransId="{005A713D-B307-427B-8847-2B438380843F}"/>
    <dgm:cxn modelId="{31D5F37B-D880-44AB-869D-B90ED10508A2}" type="presOf" srcId="{E9045841-2A7D-4A61-8EF0-1203EF704A00}" destId="{95DE072C-1B1F-4E7B-975B-22DE5C140302}" srcOrd="1" destOrd="0" presId="urn:microsoft.com/office/officeart/2005/8/layout/matrix1"/>
    <dgm:cxn modelId="{A67A3AB7-10D5-4C24-B3DA-351EB9DB72F9}" type="presOf" srcId="{54038713-36A7-4535-A7F0-CCDF85149595}" destId="{F192B4AA-6B8C-4DE9-AB98-C8C12E2ACA11}" srcOrd="0" destOrd="0" presId="urn:microsoft.com/office/officeart/2005/8/layout/matrix1"/>
    <dgm:cxn modelId="{3326DD94-A29C-4F93-A526-EB89F48103E0}" type="presOf" srcId="{E8022A05-C67F-4788-B8AE-8E5A2D14B603}" destId="{95B6121A-4EF3-4039-8D18-6DC95C1F728C}" srcOrd="0" destOrd="0" presId="urn:microsoft.com/office/officeart/2005/8/layout/matrix1"/>
    <dgm:cxn modelId="{FBF393CF-31B1-4369-A7BE-6BAD649D1EAB}" srcId="{448E1EE2-5DE9-4BE2-97A2-5148A32AA61C}" destId="{E9045841-2A7D-4A61-8EF0-1203EF704A00}" srcOrd="1" destOrd="0" parTransId="{FCB038CA-27BA-4765-B2FC-78265723EA43}" sibTransId="{AA733AE8-660A-4814-8129-8D93C454DD06}"/>
    <dgm:cxn modelId="{591C27E7-0737-4A79-9D73-DDC05E8F6156}" type="presParOf" srcId="{377F4D48-E85D-4C65-BB8B-87C852875B18}" destId="{2035253C-7981-4646-94C2-FB19E5382DE0}" srcOrd="0" destOrd="0" presId="urn:microsoft.com/office/officeart/2005/8/layout/matrix1"/>
    <dgm:cxn modelId="{A3753AB5-980D-4B80-A55C-5F40268225A6}" type="presParOf" srcId="{2035253C-7981-4646-94C2-FB19E5382DE0}" destId="{3041E536-619A-4388-9DA1-E3FE99FBDD60}" srcOrd="0" destOrd="0" presId="urn:microsoft.com/office/officeart/2005/8/layout/matrix1"/>
    <dgm:cxn modelId="{E5A04BA8-F654-4461-86EF-2601B9CECA64}" type="presParOf" srcId="{2035253C-7981-4646-94C2-FB19E5382DE0}" destId="{E75E5A35-0BFE-447E-AD7D-DC17DB207553}" srcOrd="1" destOrd="0" presId="urn:microsoft.com/office/officeart/2005/8/layout/matrix1"/>
    <dgm:cxn modelId="{EE8D7B94-2505-4DB2-A670-8D7F908B941E}" type="presParOf" srcId="{2035253C-7981-4646-94C2-FB19E5382DE0}" destId="{4FF5BE03-4D87-4505-842E-E5CF2035F902}" srcOrd="2" destOrd="0" presId="urn:microsoft.com/office/officeart/2005/8/layout/matrix1"/>
    <dgm:cxn modelId="{E8AB9EE1-CFE7-41CB-9049-63A3892EAABF}" type="presParOf" srcId="{2035253C-7981-4646-94C2-FB19E5382DE0}" destId="{95DE072C-1B1F-4E7B-975B-22DE5C140302}" srcOrd="3" destOrd="0" presId="urn:microsoft.com/office/officeart/2005/8/layout/matrix1"/>
    <dgm:cxn modelId="{492342EE-73F0-4322-9123-D5D226085E4E}" type="presParOf" srcId="{2035253C-7981-4646-94C2-FB19E5382DE0}" destId="{95B6121A-4EF3-4039-8D18-6DC95C1F728C}" srcOrd="4" destOrd="0" presId="urn:microsoft.com/office/officeart/2005/8/layout/matrix1"/>
    <dgm:cxn modelId="{3DF43047-EADA-4F7C-9F6E-84257DAE1621}" type="presParOf" srcId="{2035253C-7981-4646-94C2-FB19E5382DE0}" destId="{6CCEBC09-95CF-493B-97AB-B2F875A8D1F2}" srcOrd="5" destOrd="0" presId="urn:microsoft.com/office/officeart/2005/8/layout/matrix1"/>
    <dgm:cxn modelId="{032F676F-5E92-4961-9213-3F744CD5FB80}" type="presParOf" srcId="{2035253C-7981-4646-94C2-FB19E5382DE0}" destId="{F192B4AA-6B8C-4DE9-AB98-C8C12E2ACA11}" srcOrd="6" destOrd="0" presId="urn:microsoft.com/office/officeart/2005/8/layout/matrix1"/>
    <dgm:cxn modelId="{E2071351-7DCA-49B9-89DC-EDF1084E593D}" type="presParOf" srcId="{2035253C-7981-4646-94C2-FB19E5382DE0}" destId="{40EE2CBE-E1D6-4825-AC15-DE6C6F1506B9}" srcOrd="7" destOrd="0" presId="urn:microsoft.com/office/officeart/2005/8/layout/matrix1"/>
    <dgm:cxn modelId="{FAF10B41-0205-4C1B-B126-DF548233EE89}" type="presParOf" srcId="{377F4D48-E85D-4C65-BB8B-87C852875B18}" destId="{9284E5A8-187F-4C15-BE70-4DF7E762E4F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1416F-DB3D-458C-9446-26EFB2318F75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35EC0F-E5A1-4F86-94FE-86BF8B9DD13D}">
      <dgm:prSet phldrT="[Текст]" custT="1"/>
      <dgm:spPr/>
      <dgm:t>
        <a:bodyPr/>
        <a:lstStyle/>
        <a:p>
          <a:r>
            <a:rPr lang="ru-RU" sz="2000" dirty="0" smtClean="0"/>
            <a:t>1. В процессе чтения учащиеся маркируют текст значками </a:t>
          </a:r>
        </a:p>
        <a:p>
          <a:r>
            <a:rPr lang="ru-RU" sz="2000" dirty="0" smtClean="0"/>
            <a:t>" </a:t>
          </a:r>
          <a:r>
            <a:rPr lang="ru-RU" sz="2000" b="1" dirty="0" smtClean="0"/>
            <a:t>V</a:t>
          </a:r>
          <a:r>
            <a:rPr lang="ru-RU" sz="2000" dirty="0" smtClean="0"/>
            <a:t> " </a:t>
          </a:r>
          <a:r>
            <a:rPr lang="ru-RU" sz="2000" i="1" dirty="0" smtClean="0"/>
            <a:t>- уже знал</a:t>
          </a:r>
          <a:r>
            <a:rPr lang="ru-RU" sz="2000" dirty="0" smtClean="0"/>
            <a:t>; " </a:t>
          </a:r>
          <a:r>
            <a:rPr lang="ru-RU" sz="2000" b="1" dirty="0" smtClean="0"/>
            <a:t>+</a:t>
          </a:r>
          <a:r>
            <a:rPr lang="ru-RU" sz="2000" dirty="0" smtClean="0"/>
            <a:t> " </a:t>
          </a:r>
          <a:r>
            <a:rPr lang="ru-RU" sz="2000" i="1" dirty="0" smtClean="0"/>
            <a:t>- новое</a:t>
          </a:r>
          <a:r>
            <a:rPr lang="ru-RU" sz="2000" dirty="0" smtClean="0"/>
            <a:t>; " </a:t>
          </a:r>
          <a:r>
            <a:rPr lang="ru-RU" sz="2000" b="1" dirty="0" smtClean="0"/>
            <a:t>-</a:t>
          </a:r>
          <a:r>
            <a:rPr lang="ru-RU" sz="2000" dirty="0" smtClean="0"/>
            <a:t> " </a:t>
          </a:r>
          <a:r>
            <a:rPr lang="ru-RU" sz="2000" i="1" dirty="0" smtClean="0"/>
            <a:t>- думал иначе; </a:t>
          </a:r>
          <a:r>
            <a:rPr lang="ru-RU" sz="2000" dirty="0" smtClean="0"/>
            <a:t>" </a:t>
          </a:r>
          <a:r>
            <a:rPr lang="ru-RU" sz="2000" b="1" dirty="0" smtClean="0"/>
            <a:t>?</a:t>
          </a:r>
          <a:r>
            <a:rPr lang="ru-RU" sz="2000" dirty="0" smtClean="0"/>
            <a:t> " - </a:t>
          </a:r>
          <a:r>
            <a:rPr lang="ru-RU" sz="2000" i="1" dirty="0" smtClean="0"/>
            <a:t>не понял, есть вопросы</a:t>
          </a:r>
          <a:endParaRPr lang="ru-RU" sz="2000" i="1" dirty="0"/>
        </a:p>
      </dgm:t>
    </dgm:pt>
    <dgm:pt modelId="{774E8886-46CA-44B1-B927-0A5E73C02843}" type="parTrans" cxnId="{78DC3E44-4CCF-460A-81A6-C4F4337C4E9A}">
      <dgm:prSet/>
      <dgm:spPr/>
      <dgm:t>
        <a:bodyPr/>
        <a:lstStyle/>
        <a:p>
          <a:endParaRPr lang="ru-RU"/>
        </a:p>
      </dgm:t>
    </dgm:pt>
    <dgm:pt modelId="{04994DBD-4D47-4F1D-9763-FFE25B9A48F5}" type="sibTrans" cxnId="{78DC3E44-4CCF-460A-81A6-C4F4337C4E9A}">
      <dgm:prSet/>
      <dgm:spPr/>
      <dgm:t>
        <a:bodyPr/>
        <a:lstStyle/>
        <a:p>
          <a:endParaRPr lang="ru-RU"/>
        </a:p>
      </dgm:t>
    </dgm:pt>
    <dgm:pt modelId="{FE6149C5-2B51-47F0-B770-0B3B76492DCD}">
      <dgm:prSet phldrT="[Текст]" custT="1"/>
      <dgm:spPr/>
      <dgm:t>
        <a:bodyPr/>
        <a:lstStyle/>
        <a:p>
          <a:r>
            <a:rPr lang="ru-RU" sz="2000" dirty="0" smtClean="0"/>
            <a:t>3. Обсуждают записи, внесённые в таблицу</a:t>
          </a:r>
          <a:endParaRPr lang="ru-RU" sz="2000" dirty="0"/>
        </a:p>
      </dgm:t>
    </dgm:pt>
    <dgm:pt modelId="{354A57B5-DECC-402D-85E8-71DB80C1D402}" type="parTrans" cxnId="{DFECEA7F-508D-4643-9224-D6BCF08ADC47}">
      <dgm:prSet/>
      <dgm:spPr/>
      <dgm:t>
        <a:bodyPr/>
        <a:lstStyle/>
        <a:p>
          <a:endParaRPr lang="ru-RU"/>
        </a:p>
      </dgm:t>
    </dgm:pt>
    <dgm:pt modelId="{FB848FBC-5EEE-45C9-9E03-2872A60FC406}" type="sibTrans" cxnId="{DFECEA7F-508D-4643-9224-D6BCF08ADC47}">
      <dgm:prSet/>
      <dgm:spPr/>
      <dgm:t>
        <a:bodyPr/>
        <a:lstStyle/>
        <a:p>
          <a:endParaRPr lang="ru-RU"/>
        </a:p>
      </dgm:t>
    </dgm:pt>
    <dgm:pt modelId="{65F14D50-A63C-43B1-B593-3D375E5124E2}">
      <dgm:prSet custT="1"/>
      <dgm:spPr/>
      <dgm:t>
        <a:bodyPr/>
        <a:lstStyle/>
        <a:p>
          <a:r>
            <a:rPr lang="ru-RU" sz="2000" dirty="0" smtClean="0"/>
            <a:t>2. Затем заполняют таблицу, количество граф которой соответствует числу значков маркировки</a:t>
          </a:r>
          <a:endParaRPr lang="ru-RU" sz="2000" dirty="0"/>
        </a:p>
      </dgm:t>
    </dgm:pt>
    <dgm:pt modelId="{DF0D42CF-0CE4-4E64-A1E7-615E2EF8FD1A}" type="parTrans" cxnId="{812EDBA3-3678-4E7C-A456-CE098986A29E}">
      <dgm:prSet/>
      <dgm:spPr/>
      <dgm:t>
        <a:bodyPr/>
        <a:lstStyle/>
        <a:p>
          <a:endParaRPr lang="ru-RU"/>
        </a:p>
      </dgm:t>
    </dgm:pt>
    <dgm:pt modelId="{6E627074-CD7D-4117-9F98-D2EC878C7F84}" type="sibTrans" cxnId="{812EDBA3-3678-4E7C-A456-CE098986A29E}">
      <dgm:prSet/>
      <dgm:spPr/>
      <dgm:t>
        <a:bodyPr/>
        <a:lstStyle/>
        <a:p>
          <a:endParaRPr lang="ru-RU"/>
        </a:p>
      </dgm:t>
    </dgm:pt>
    <dgm:pt modelId="{B8671500-390E-493A-9537-A556919586DF}" type="pres">
      <dgm:prSet presAssocID="{2CF1416F-DB3D-458C-9446-26EFB2318F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130CF-6A03-4EB6-89E5-A3E4EC6F9BD3}" type="pres">
      <dgm:prSet presAssocID="{EF35EC0F-E5A1-4F86-94FE-86BF8B9DD13D}" presName="parentLin" presStyleCnt="0"/>
      <dgm:spPr/>
    </dgm:pt>
    <dgm:pt modelId="{2A6E8BAB-966E-475B-94EF-1C4132DB1C1F}" type="pres">
      <dgm:prSet presAssocID="{EF35EC0F-E5A1-4F86-94FE-86BF8B9DD13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3E6365-9CF6-4620-9851-B08D95331B24}" type="pres">
      <dgm:prSet presAssocID="{EF35EC0F-E5A1-4F86-94FE-86BF8B9DD13D}" presName="parentText" presStyleLbl="node1" presStyleIdx="0" presStyleCnt="3" custScaleX="157296" custScaleY="1536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23945-9DDB-4B5A-9B3E-56FFB5DC1B2B}" type="pres">
      <dgm:prSet presAssocID="{EF35EC0F-E5A1-4F86-94FE-86BF8B9DD13D}" presName="negativeSpace" presStyleCnt="0"/>
      <dgm:spPr/>
    </dgm:pt>
    <dgm:pt modelId="{0E647859-CB05-4C76-A469-35F1C86BA8D8}" type="pres">
      <dgm:prSet presAssocID="{EF35EC0F-E5A1-4F86-94FE-86BF8B9DD13D}" presName="childText" presStyleLbl="conFgAcc1" presStyleIdx="0" presStyleCnt="3">
        <dgm:presLayoutVars>
          <dgm:bulletEnabled val="1"/>
        </dgm:presLayoutVars>
      </dgm:prSet>
      <dgm:spPr/>
    </dgm:pt>
    <dgm:pt modelId="{EE27B74E-9488-44FC-817F-5D97E154E8F4}" type="pres">
      <dgm:prSet presAssocID="{04994DBD-4D47-4F1D-9763-FFE25B9A48F5}" presName="spaceBetweenRectangles" presStyleCnt="0"/>
      <dgm:spPr/>
    </dgm:pt>
    <dgm:pt modelId="{FB7B7E48-9B51-49A0-BBF2-41EE9D3C5C13}" type="pres">
      <dgm:prSet presAssocID="{65F14D50-A63C-43B1-B593-3D375E5124E2}" presName="parentLin" presStyleCnt="0"/>
      <dgm:spPr/>
    </dgm:pt>
    <dgm:pt modelId="{0337E16D-3B17-4B74-A46A-B40603329A32}" type="pres">
      <dgm:prSet presAssocID="{65F14D50-A63C-43B1-B593-3D375E5124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9003F5-EB93-4D5B-A808-774032838861}" type="pres">
      <dgm:prSet presAssocID="{65F14D50-A63C-43B1-B593-3D375E5124E2}" presName="parentText" presStyleLbl="node1" presStyleIdx="1" presStyleCnt="3" custScaleX="142857" custScaleY="152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D1817-282C-4E26-835F-3BD979CE320A}" type="pres">
      <dgm:prSet presAssocID="{65F14D50-A63C-43B1-B593-3D375E5124E2}" presName="negativeSpace" presStyleCnt="0"/>
      <dgm:spPr/>
    </dgm:pt>
    <dgm:pt modelId="{8C43E883-D9A5-4D09-AFFA-CB2A12497C64}" type="pres">
      <dgm:prSet presAssocID="{65F14D50-A63C-43B1-B593-3D375E5124E2}" presName="childText" presStyleLbl="conFgAcc1" presStyleIdx="1" presStyleCnt="3">
        <dgm:presLayoutVars>
          <dgm:bulletEnabled val="1"/>
        </dgm:presLayoutVars>
      </dgm:prSet>
      <dgm:spPr/>
    </dgm:pt>
    <dgm:pt modelId="{2315879E-EFA0-4EA8-8DB1-4DD4D208E977}" type="pres">
      <dgm:prSet presAssocID="{6E627074-CD7D-4117-9F98-D2EC878C7F84}" presName="spaceBetweenRectangles" presStyleCnt="0"/>
      <dgm:spPr/>
    </dgm:pt>
    <dgm:pt modelId="{0BBF23AB-485A-4D66-BADD-2C66FDB6613E}" type="pres">
      <dgm:prSet presAssocID="{FE6149C5-2B51-47F0-B770-0B3B76492DCD}" presName="parentLin" presStyleCnt="0"/>
      <dgm:spPr/>
    </dgm:pt>
    <dgm:pt modelId="{51925802-1028-4033-B5EE-F3E989483D51}" type="pres">
      <dgm:prSet presAssocID="{FE6149C5-2B51-47F0-B770-0B3B76492D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623E577-A867-47D4-BB38-BA93043C4050}" type="pres">
      <dgm:prSet presAssocID="{FE6149C5-2B51-47F0-B770-0B3B76492DCD}" presName="parentText" presStyleLbl="node1" presStyleIdx="2" presStyleCnt="3" custScaleX="142857" custScaleY="105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13C17-E435-4196-9CD1-40865F7B1C4F}" type="pres">
      <dgm:prSet presAssocID="{FE6149C5-2B51-47F0-B770-0B3B76492DCD}" presName="negativeSpace" presStyleCnt="0"/>
      <dgm:spPr/>
    </dgm:pt>
    <dgm:pt modelId="{BF073EA8-9109-460C-864B-BA6CFA40AD7E}" type="pres">
      <dgm:prSet presAssocID="{FE6149C5-2B51-47F0-B770-0B3B76492D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C45280-F14E-4591-BFC5-AB0C04803E5C}" type="presOf" srcId="{EF35EC0F-E5A1-4F86-94FE-86BF8B9DD13D}" destId="{2A6E8BAB-966E-475B-94EF-1C4132DB1C1F}" srcOrd="0" destOrd="0" presId="urn:microsoft.com/office/officeart/2005/8/layout/list1"/>
    <dgm:cxn modelId="{5436A28C-717B-45EB-9221-066C98087EA3}" type="presOf" srcId="{FE6149C5-2B51-47F0-B770-0B3B76492DCD}" destId="{51925802-1028-4033-B5EE-F3E989483D51}" srcOrd="0" destOrd="0" presId="urn:microsoft.com/office/officeart/2005/8/layout/list1"/>
    <dgm:cxn modelId="{E8BB4891-35D7-4CA7-8AAF-BCB44DC061F8}" type="presOf" srcId="{FE6149C5-2B51-47F0-B770-0B3B76492DCD}" destId="{9623E577-A867-47D4-BB38-BA93043C4050}" srcOrd="1" destOrd="0" presId="urn:microsoft.com/office/officeart/2005/8/layout/list1"/>
    <dgm:cxn modelId="{D3D09506-3F40-4147-8403-FA6399D6745F}" type="presOf" srcId="{EF35EC0F-E5A1-4F86-94FE-86BF8B9DD13D}" destId="{1F3E6365-9CF6-4620-9851-B08D95331B24}" srcOrd="1" destOrd="0" presId="urn:microsoft.com/office/officeart/2005/8/layout/list1"/>
    <dgm:cxn modelId="{EDD9836A-7A7B-44B9-AC09-40B83915F39E}" type="presOf" srcId="{2CF1416F-DB3D-458C-9446-26EFB2318F75}" destId="{B8671500-390E-493A-9537-A556919586DF}" srcOrd="0" destOrd="0" presId="urn:microsoft.com/office/officeart/2005/8/layout/list1"/>
    <dgm:cxn modelId="{DFECEA7F-508D-4643-9224-D6BCF08ADC47}" srcId="{2CF1416F-DB3D-458C-9446-26EFB2318F75}" destId="{FE6149C5-2B51-47F0-B770-0B3B76492DCD}" srcOrd="2" destOrd="0" parTransId="{354A57B5-DECC-402D-85E8-71DB80C1D402}" sibTransId="{FB848FBC-5EEE-45C9-9E03-2872A60FC406}"/>
    <dgm:cxn modelId="{FD791BCA-1EBA-4128-98F3-1F288DB5F8EF}" type="presOf" srcId="{65F14D50-A63C-43B1-B593-3D375E5124E2}" destId="{C89003F5-EB93-4D5B-A808-774032838861}" srcOrd="1" destOrd="0" presId="urn:microsoft.com/office/officeart/2005/8/layout/list1"/>
    <dgm:cxn modelId="{78DC3E44-4CCF-460A-81A6-C4F4337C4E9A}" srcId="{2CF1416F-DB3D-458C-9446-26EFB2318F75}" destId="{EF35EC0F-E5A1-4F86-94FE-86BF8B9DD13D}" srcOrd="0" destOrd="0" parTransId="{774E8886-46CA-44B1-B927-0A5E73C02843}" sibTransId="{04994DBD-4D47-4F1D-9763-FFE25B9A48F5}"/>
    <dgm:cxn modelId="{812EDBA3-3678-4E7C-A456-CE098986A29E}" srcId="{2CF1416F-DB3D-458C-9446-26EFB2318F75}" destId="{65F14D50-A63C-43B1-B593-3D375E5124E2}" srcOrd="1" destOrd="0" parTransId="{DF0D42CF-0CE4-4E64-A1E7-615E2EF8FD1A}" sibTransId="{6E627074-CD7D-4117-9F98-D2EC878C7F84}"/>
    <dgm:cxn modelId="{07B797B8-7F1F-4889-9F5D-9C498A95E06B}" type="presOf" srcId="{65F14D50-A63C-43B1-B593-3D375E5124E2}" destId="{0337E16D-3B17-4B74-A46A-B40603329A32}" srcOrd="0" destOrd="0" presId="urn:microsoft.com/office/officeart/2005/8/layout/list1"/>
    <dgm:cxn modelId="{B066AEED-7138-4EFD-8190-29CFEDBC797E}" type="presParOf" srcId="{B8671500-390E-493A-9537-A556919586DF}" destId="{00E130CF-6A03-4EB6-89E5-A3E4EC6F9BD3}" srcOrd="0" destOrd="0" presId="urn:microsoft.com/office/officeart/2005/8/layout/list1"/>
    <dgm:cxn modelId="{C9CA2F6A-5273-42ED-A817-108086B260D6}" type="presParOf" srcId="{00E130CF-6A03-4EB6-89E5-A3E4EC6F9BD3}" destId="{2A6E8BAB-966E-475B-94EF-1C4132DB1C1F}" srcOrd="0" destOrd="0" presId="urn:microsoft.com/office/officeart/2005/8/layout/list1"/>
    <dgm:cxn modelId="{52B7BF6A-86A3-4ABE-A564-6DB8B7338589}" type="presParOf" srcId="{00E130CF-6A03-4EB6-89E5-A3E4EC6F9BD3}" destId="{1F3E6365-9CF6-4620-9851-B08D95331B24}" srcOrd="1" destOrd="0" presId="urn:microsoft.com/office/officeart/2005/8/layout/list1"/>
    <dgm:cxn modelId="{18AE3D19-A7DB-4264-AD44-E265498CDE64}" type="presParOf" srcId="{B8671500-390E-493A-9537-A556919586DF}" destId="{58623945-9DDB-4B5A-9B3E-56FFB5DC1B2B}" srcOrd="1" destOrd="0" presId="urn:microsoft.com/office/officeart/2005/8/layout/list1"/>
    <dgm:cxn modelId="{68A91322-7430-435B-97D6-6E91719AA338}" type="presParOf" srcId="{B8671500-390E-493A-9537-A556919586DF}" destId="{0E647859-CB05-4C76-A469-35F1C86BA8D8}" srcOrd="2" destOrd="0" presId="urn:microsoft.com/office/officeart/2005/8/layout/list1"/>
    <dgm:cxn modelId="{AA35BAEF-2652-4C39-B1E7-795DE718F7BF}" type="presParOf" srcId="{B8671500-390E-493A-9537-A556919586DF}" destId="{EE27B74E-9488-44FC-817F-5D97E154E8F4}" srcOrd="3" destOrd="0" presId="urn:microsoft.com/office/officeart/2005/8/layout/list1"/>
    <dgm:cxn modelId="{C36B664F-0A52-4710-9D90-9222C1A0AF7C}" type="presParOf" srcId="{B8671500-390E-493A-9537-A556919586DF}" destId="{FB7B7E48-9B51-49A0-BBF2-41EE9D3C5C13}" srcOrd="4" destOrd="0" presId="urn:microsoft.com/office/officeart/2005/8/layout/list1"/>
    <dgm:cxn modelId="{62A40E60-AB93-41D6-8199-92CD0916399A}" type="presParOf" srcId="{FB7B7E48-9B51-49A0-BBF2-41EE9D3C5C13}" destId="{0337E16D-3B17-4B74-A46A-B40603329A32}" srcOrd="0" destOrd="0" presId="urn:microsoft.com/office/officeart/2005/8/layout/list1"/>
    <dgm:cxn modelId="{47A2EF41-4E49-443F-B175-36E32B188279}" type="presParOf" srcId="{FB7B7E48-9B51-49A0-BBF2-41EE9D3C5C13}" destId="{C89003F5-EB93-4D5B-A808-774032838861}" srcOrd="1" destOrd="0" presId="urn:microsoft.com/office/officeart/2005/8/layout/list1"/>
    <dgm:cxn modelId="{2E257C16-4110-4FB4-BC6F-74E1CCFF1E85}" type="presParOf" srcId="{B8671500-390E-493A-9537-A556919586DF}" destId="{42ED1817-282C-4E26-835F-3BD979CE320A}" srcOrd="5" destOrd="0" presId="urn:microsoft.com/office/officeart/2005/8/layout/list1"/>
    <dgm:cxn modelId="{3AB17844-284A-47A7-B009-ADD79961F8FF}" type="presParOf" srcId="{B8671500-390E-493A-9537-A556919586DF}" destId="{8C43E883-D9A5-4D09-AFFA-CB2A12497C64}" srcOrd="6" destOrd="0" presId="urn:microsoft.com/office/officeart/2005/8/layout/list1"/>
    <dgm:cxn modelId="{9AA6900D-54F1-466D-9E32-8EAD70494529}" type="presParOf" srcId="{B8671500-390E-493A-9537-A556919586DF}" destId="{2315879E-EFA0-4EA8-8DB1-4DD4D208E977}" srcOrd="7" destOrd="0" presId="urn:microsoft.com/office/officeart/2005/8/layout/list1"/>
    <dgm:cxn modelId="{5CA93A47-7355-4D7A-9E80-312864B12555}" type="presParOf" srcId="{B8671500-390E-493A-9537-A556919586DF}" destId="{0BBF23AB-485A-4D66-BADD-2C66FDB6613E}" srcOrd="8" destOrd="0" presId="urn:microsoft.com/office/officeart/2005/8/layout/list1"/>
    <dgm:cxn modelId="{5A42D4AE-A87B-4F1D-8994-6C83D43A9D49}" type="presParOf" srcId="{0BBF23AB-485A-4D66-BADD-2C66FDB6613E}" destId="{51925802-1028-4033-B5EE-F3E989483D51}" srcOrd="0" destOrd="0" presId="urn:microsoft.com/office/officeart/2005/8/layout/list1"/>
    <dgm:cxn modelId="{106AE927-6E35-4EE0-B55A-1B53D2986933}" type="presParOf" srcId="{0BBF23AB-485A-4D66-BADD-2C66FDB6613E}" destId="{9623E577-A867-47D4-BB38-BA93043C4050}" srcOrd="1" destOrd="0" presId="urn:microsoft.com/office/officeart/2005/8/layout/list1"/>
    <dgm:cxn modelId="{7E8F23E6-7DB3-4E71-A19A-9DA92AD9FCE7}" type="presParOf" srcId="{B8671500-390E-493A-9537-A556919586DF}" destId="{61713C17-E435-4196-9CD1-40865F7B1C4F}" srcOrd="9" destOrd="0" presId="urn:microsoft.com/office/officeart/2005/8/layout/list1"/>
    <dgm:cxn modelId="{318BEF58-58F3-4794-BA87-72256CAB187E}" type="presParOf" srcId="{B8671500-390E-493A-9537-A556919586DF}" destId="{BF073EA8-9109-460C-864B-BA6CFA40AD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powerpoint-templat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064896" cy="1368152"/>
          </a:xfrm>
        </p:spPr>
        <p:txBody>
          <a:bodyPr>
            <a:noAutofit/>
          </a:bodyPr>
          <a:lstStyle/>
          <a:p>
            <a:r>
              <a:rPr lang="ru-RU" sz="4800" dirty="0">
                <a:effectLst/>
              </a:rPr>
              <a:t>Применение </a:t>
            </a:r>
            <a:r>
              <a:rPr lang="ru-RU" sz="4800" dirty="0" smtClean="0">
                <a:effectLst/>
              </a:rPr>
              <a:t>технологии </a:t>
            </a:r>
            <a:r>
              <a:rPr lang="ru-RU" sz="4800" dirty="0">
                <a:effectLst/>
              </a:rPr>
              <a:t>ТРИЗ </a:t>
            </a:r>
            <a:r>
              <a:rPr lang="ru-RU" sz="4800" dirty="0" smtClean="0">
                <a:effectLst/>
              </a:rPr>
              <a:t/>
            </a:r>
            <a:br>
              <a:rPr lang="ru-RU" sz="4800" dirty="0" smtClean="0">
                <a:effectLst/>
              </a:rPr>
            </a:br>
            <a:r>
              <a:rPr lang="ru-RU" sz="4800" dirty="0" smtClean="0">
                <a:effectLst/>
              </a:rPr>
              <a:t>на </a:t>
            </a:r>
            <a:r>
              <a:rPr lang="ru-RU" sz="4800" dirty="0">
                <a:effectLst/>
              </a:rPr>
              <a:t>уроках в начальной школе</a:t>
            </a:r>
            <a:br>
              <a:rPr lang="ru-RU" sz="4800" dirty="0">
                <a:effectLst/>
              </a:rPr>
            </a:b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5985" y="5815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Муниципальное образовательное учреждение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Средняя школа № 1»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996" y="4293095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Выполнила: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Пятибратова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Елена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Евгеньевна,</a:t>
            </a:r>
          </a:p>
          <a:p>
            <a:pPr algn="r">
              <a:lnSpc>
                <a:spcPct val="8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читель начальных классов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6876" y="6326050"/>
            <a:ext cx="387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Переславль-Залесский,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202</a:t>
            </a: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A44726-4DC9-A840-B313-C119BBAF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028090"/>
            <a:ext cx="9036496" cy="8599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Приём</a:t>
            </a:r>
            <a:r>
              <a:rPr lang="ru-RU" sz="2200" b="1" dirty="0"/>
              <a:t>, направленный на активизацию мыслительной деятельности учащихся на уроке</a:t>
            </a:r>
            <a:r>
              <a:rPr lang="ru-RU" sz="2200" b="1" dirty="0" smtClean="0"/>
              <a:t>.</a:t>
            </a:r>
          </a:p>
          <a:p>
            <a:pPr marL="0" indent="0" algn="just">
              <a:buNone/>
            </a:pPr>
            <a:endParaRPr lang="ru-RU" sz="2400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48CC2F6-2D47-E646-A8DC-C9DDF806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15" y="332656"/>
            <a:ext cx="7886700" cy="315911"/>
          </a:xfrm>
        </p:spPr>
        <p:txBody>
          <a:bodyPr>
            <a:noAutofit/>
          </a:bodyPr>
          <a:lstStyle/>
          <a:p>
            <a:r>
              <a:rPr lang="ru-RU" dirty="0"/>
              <a:t>Приём </a:t>
            </a:r>
            <a:r>
              <a:rPr lang="ru-RU" dirty="0" smtClean="0"/>
              <a:t>«Да-</a:t>
            </a:r>
            <a:r>
              <a:rPr lang="ru-RU" dirty="0" err="1" smtClean="0"/>
              <a:t>Нетка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Рисунок 6" descr="Думающий человек нарисованный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16483" r="5495" b="12088"/>
          <a:stretch/>
        </p:blipFill>
        <p:spPr bwMode="auto">
          <a:xfrm>
            <a:off x="3837263" y="2430067"/>
            <a:ext cx="1673619" cy="2063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832791" y="4561725"/>
            <a:ext cx="567949" cy="5548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714862" y="4595973"/>
            <a:ext cx="621386" cy="4863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56909" y="5082288"/>
            <a:ext cx="27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ДА	</a:t>
            </a:r>
            <a:r>
              <a:rPr lang="ru-RU" dirty="0"/>
              <a:t> </a:t>
            </a:r>
            <a:r>
              <a:rPr lang="ru-RU" dirty="0" smtClean="0"/>
              <a:t>                  НЕТ</a:t>
            </a:r>
            <a:endParaRPr lang="ru-RU" dirty="0"/>
          </a:p>
        </p:txBody>
      </p:sp>
      <p:sp>
        <p:nvSpPr>
          <p:cNvPr id="26" name="Овальная выноска 25"/>
          <p:cNvSpPr/>
          <p:nvPr/>
        </p:nvSpPr>
        <p:spPr>
          <a:xfrm>
            <a:off x="5510882" y="1545682"/>
            <a:ext cx="1695236" cy="1479479"/>
          </a:xfrm>
          <a:prstGeom prst="wedgeEllipse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ьная выноска 28"/>
          <p:cNvSpPr/>
          <p:nvPr/>
        </p:nvSpPr>
        <p:spPr>
          <a:xfrm flipH="1">
            <a:off x="1866438" y="1657563"/>
            <a:ext cx="1848425" cy="1479479"/>
          </a:xfrm>
          <a:prstGeom prst="wedgeEllipse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ьная выноска 30"/>
          <p:cNvSpPr/>
          <p:nvPr/>
        </p:nvSpPr>
        <p:spPr>
          <a:xfrm flipH="1">
            <a:off x="1334351" y="4532599"/>
            <a:ext cx="1848425" cy="1479479"/>
          </a:xfrm>
          <a:prstGeom prst="wedgeEllipse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ьная выноска 31"/>
          <p:cNvSpPr/>
          <p:nvPr/>
        </p:nvSpPr>
        <p:spPr>
          <a:xfrm>
            <a:off x="6892033" y="2721909"/>
            <a:ext cx="1695236" cy="1479479"/>
          </a:xfrm>
          <a:prstGeom prst="wedgeEllipse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ьная выноска 32"/>
          <p:cNvSpPr/>
          <p:nvPr/>
        </p:nvSpPr>
        <p:spPr>
          <a:xfrm>
            <a:off x="5845989" y="4340819"/>
            <a:ext cx="1695236" cy="1479479"/>
          </a:xfrm>
          <a:prstGeom prst="wedgeEllipse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ьная выноска 33"/>
          <p:cNvSpPr/>
          <p:nvPr/>
        </p:nvSpPr>
        <p:spPr>
          <a:xfrm flipH="1">
            <a:off x="367267" y="2821968"/>
            <a:ext cx="1848425" cy="1479479"/>
          </a:xfrm>
          <a:prstGeom prst="wedgeEllipse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976321" y="1876070"/>
            <a:ext cx="162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Является небесным телом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610199" y="1834974"/>
            <a:ext cx="149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Излучает собственный свет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82496" y="3137042"/>
            <a:ext cx="150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Вращается вокруг Земли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938454" y="4672462"/>
            <a:ext cx="156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 размерам больше Земли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654140" y="4938659"/>
            <a:ext cx="136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Является планетой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981330" y="2968078"/>
            <a:ext cx="151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 является источником тепла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64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4508" y="287028"/>
            <a:ext cx="7764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истемный оператор»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41663"/>
              </p:ext>
            </p:extLst>
          </p:nvPr>
        </p:nvGraphicFramePr>
        <p:xfrm>
          <a:off x="223378" y="1690829"/>
          <a:ext cx="3384375" cy="37444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28125"/>
                <a:gridCol w="1128125"/>
                <a:gridCol w="1128125"/>
              </a:tblGrid>
              <a:tr h="1248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9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8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7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8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65624" y="1628800"/>
            <a:ext cx="5148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Окно № 1 – сам объект и его функция (система). </a:t>
            </a:r>
          </a:p>
          <a:p>
            <a:r>
              <a:rPr lang="ru-RU" sz="2200" dirty="0"/>
              <a:t>Окно № 2 – части объекта (подсистема). </a:t>
            </a:r>
          </a:p>
          <a:p>
            <a:r>
              <a:rPr lang="ru-RU" sz="2200" dirty="0"/>
              <a:t>Окно № 3 – окружение объекта (надсистема). </a:t>
            </a:r>
          </a:p>
          <a:p>
            <a:r>
              <a:rPr lang="ru-RU" sz="2200" dirty="0"/>
              <a:t>Окно № 4 –прошлое объекта по выполняемой функции (прошлое системы). </a:t>
            </a:r>
          </a:p>
          <a:p>
            <a:r>
              <a:rPr lang="ru-RU" sz="2200" dirty="0"/>
              <a:t>Окно № 5 – части объекта в прошлом. </a:t>
            </a:r>
          </a:p>
          <a:p>
            <a:r>
              <a:rPr lang="ru-RU" sz="2200" dirty="0"/>
              <a:t>Окно № 6 – место его функционирования в прошлом. </a:t>
            </a:r>
          </a:p>
          <a:p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16816" y="5517232"/>
            <a:ext cx="10022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Окно № 7 – перспективы развития объекта (будущее системы).</a:t>
            </a:r>
          </a:p>
          <a:p>
            <a:r>
              <a:rPr lang="ru-RU" sz="2200" dirty="0"/>
              <a:t>Окно № 8 – части объекта в будущем.</a:t>
            </a:r>
          </a:p>
          <a:p>
            <a:r>
              <a:rPr lang="ru-RU" sz="2200" dirty="0"/>
              <a:t>Окно № 9 – место объекта в будущем.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24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5994" y="259263"/>
            <a:ext cx="7764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истемный оператор»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74" y="1500753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«Окружающий мир», 1-й класс, тема «Домашние животные»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74363"/>
              </p:ext>
            </p:extLst>
          </p:nvPr>
        </p:nvGraphicFramePr>
        <p:xfrm>
          <a:off x="1907704" y="1900862"/>
          <a:ext cx="5328591" cy="47684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4680"/>
                <a:gridCol w="1744969"/>
                <a:gridCol w="1778942"/>
              </a:tblGrid>
              <a:tr h="1589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Курица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курятнике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 мамой-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курицей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Курятник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9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Яйцо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Цыпленок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Курица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9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Скорлупа,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белок, желток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Части тела птенца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Части тела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птицы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4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39393"/>
            <a:ext cx="8830394" cy="511860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800" i="1" dirty="0" smtClean="0"/>
              <a:t>Волшебник </a:t>
            </a:r>
            <a:r>
              <a:rPr lang="ru-RU" sz="3800" i="1" dirty="0"/>
              <a:t>Путаница</a:t>
            </a:r>
            <a:r>
              <a:rPr lang="ru-RU" sz="3800" dirty="0"/>
              <a:t> перепутал числа от 1 до 10. Помогите ему расставить их в порядке возрастания.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800" i="1" dirty="0" smtClean="0"/>
              <a:t>Волшебник </a:t>
            </a:r>
            <a:r>
              <a:rPr lang="ru-RU" sz="3800" i="1" dirty="0"/>
              <a:t>Переноса времени </a:t>
            </a:r>
            <a:r>
              <a:rPr lang="ru-RU" sz="3800" dirty="0"/>
              <a:t>предлагает вам задачу: Владику 5 лет, он ходит в детский сад. Приходит волшебник и переносит его на 3 года вперед. Сколько лет будет Владику и что он будет делать?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800" dirty="0" smtClean="0"/>
              <a:t>Помогите </a:t>
            </a:r>
            <a:r>
              <a:rPr lang="ru-RU" sz="3800" i="1" dirty="0"/>
              <a:t>волшебнику Остановки</a:t>
            </a:r>
            <a:r>
              <a:rPr lang="ru-RU" sz="3800" dirty="0"/>
              <a:t> времени решить задачу: Роме 5 лет, а его другу Мише 7 лет. Пришел волшебник и остановил время для Миши, а на Рому его волшебство не подействовало. Прошло 2 года. Сколько сейчас лет Роме? Сколько лет Мише?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800" dirty="0"/>
              <a:t>При работе над составом числа используем образ </a:t>
            </a:r>
            <a:r>
              <a:rPr lang="ru-RU" sz="3800" i="1" dirty="0"/>
              <a:t>волшебника Дроби-Объединяй.</a:t>
            </a:r>
            <a:r>
              <a:rPr lang="ru-RU" sz="3800" dirty="0"/>
              <a:t> Например: «Волшебник раздробил число 80 на круглые десятки. Назови их». Или: «Помоги объединить два треугольника, чтобы получился квадрат».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2195"/>
            <a:ext cx="70301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Типовое фантазирование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24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29487"/>
              </p:ext>
            </p:extLst>
          </p:nvPr>
        </p:nvGraphicFramePr>
        <p:xfrm>
          <a:off x="395536" y="2158009"/>
          <a:ext cx="8280919" cy="4079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027"/>
                <a:gridCol w="4140892"/>
              </a:tblGrid>
              <a:tr h="400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Имя сказочного героя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Баба-Яга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Где живет?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лесах, в избушке – на – курьих ножках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Волшебные свойства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Колдовать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Что умеет делать?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Летать на метле, летать в ступе, превращать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 кого похож?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 старушку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 кем дружит?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Леший, Кощей Бессмертный, Кикимора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В каких сказках встречается?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86664" y="32195"/>
            <a:ext cx="68162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Морфологический ящик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20577" y="1344615"/>
            <a:ext cx="8748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Морфологический ящик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уроках литературного чтения помогает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портрет персонажа.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361082"/>
              </p:ext>
            </p:extLst>
          </p:nvPr>
        </p:nvGraphicFramePr>
        <p:xfrm>
          <a:off x="323530" y="3861048"/>
          <a:ext cx="8579424" cy="2701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509"/>
                <a:gridCol w="2319878"/>
                <a:gridCol w="2232031"/>
                <a:gridCol w="1168006"/>
              </a:tblGrid>
              <a:tr h="5402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Куклы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Цвет волос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Светлые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Рыжие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Черные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Белянка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Чернушка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Лисичка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86664" y="0"/>
            <a:ext cx="68162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Морфологический ящик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/>
              <a:t>На уроках математики</a:t>
            </a:r>
            <a:r>
              <a:rPr lang="ru-RU" sz="2100" b="1" dirty="0"/>
              <a:t> </a:t>
            </a:r>
            <a:r>
              <a:rPr lang="ru-RU" sz="2100" dirty="0"/>
              <a:t>прием «Морфологический ящик»</a:t>
            </a:r>
            <a:r>
              <a:rPr lang="ru-RU" sz="2100" b="1" dirty="0"/>
              <a:t> </a:t>
            </a:r>
            <a:r>
              <a:rPr lang="ru-RU" sz="2100" dirty="0"/>
              <a:t>помогает решать логические задачи. Например</a:t>
            </a:r>
            <a:r>
              <a:rPr lang="ru-RU" sz="2100" i="1" dirty="0"/>
              <a:t>: У Маши три куклы: с рыжими, светлыми и чёрными волосами. Маша назвала их: Белянка, Лисичка и Чернушка, но так, что цвет волос и имя не совпадают. Как зовут каждую куклу, если кукла со светлыми волосами – Чернушка?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930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839052"/>
              </p:ext>
            </p:extLst>
          </p:nvPr>
        </p:nvGraphicFramePr>
        <p:xfrm>
          <a:off x="251520" y="3542237"/>
          <a:ext cx="8568951" cy="2773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6779"/>
                <a:gridCol w="2007102"/>
                <a:gridCol w="2007102"/>
                <a:gridCol w="1727968"/>
              </a:tblGrid>
              <a:tr h="55464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Друзья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Цвет волос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Белые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Рыжие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Черные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Белов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Чернов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Рыжов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07968" y="-9071"/>
            <a:ext cx="6832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Приём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Морфологический ящик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87129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i="1" dirty="0"/>
              <a:t>В кафе встретились три друга: скульптор Белов, скрипач Чернов и художник Рыжов. "Замечательно, что один из нас имеет белые, один черные и один рыжие волосы, но ни у одного из нас нет волос того цвета, на который указывает его фамилия", - заметил черноволосый. "Ты прав", - сказал Белов. Какой цвет волос у художника? </a:t>
            </a:r>
            <a:endParaRPr lang="ru-RU" sz="2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924" y="1556792"/>
            <a:ext cx="50760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Формирует: </a:t>
            </a:r>
          </a:p>
          <a:p>
            <a:pPr lvl="0" algn="just"/>
            <a:r>
              <a:rPr lang="ru-RU" sz="2500" dirty="0"/>
              <a:t>умение объединять объекты по общему значению признака; </a:t>
            </a:r>
            <a:endParaRPr lang="ru-RU" sz="2500" dirty="0" smtClean="0"/>
          </a:p>
          <a:p>
            <a:pPr lvl="0" algn="just"/>
            <a:r>
              <a:rPr lang="ru-RU" sz="2500" dirty="0" smtClean="0"/>
              <a:t>умение </a:t>
            </a:r>
            <a:r>
              <a:rPr lang="ru-RU" sz="2500" dirty="0"/>
              <a:t>определять имя признака, по которому объекты имеют общее значение; </a:t>
            </a:r>
          </a:p>
          <a:p>
            <a:pPr lvl="0" algn="just"/>
            <a:r>
              <a:rPr lang="ru-RU" sz="2500" dirty="0"/>
              <a:t>умение сопоставлять, сравнивать большое количество объектов; </a:t>
            </a:r>
          </a:p>
          <a:p>
            <a:pPr lvl="0" algn="just"/>
            <a:r>
              <a:rPr lang="ru-RU" sz="2500" dirty="0"/>
              <a:t>умение составлять целостный образ объекта из отдельных его признаков.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87028"/>
            <a:ext cx="7390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«Я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тебя с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собой»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2" name="Picture 2" descr="Девушка-туристка с рюкзаком собирается в горы стоковое фото ©AlterPhoto  1172886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51988"/>
            <a:ext cx="3092154" cy="4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287028"/>
            <a:ext cx="7124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«Сочинение загадок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628800"/>
            <a:ext cx="43204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Последовательность работы: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Выбрать объект, записать;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Заполнить левую часть таблицы, ответив на вопрос: </a:t>
            </a:r>
            <a:r>
              <a:rPr lang="ru-RU" sz="2400" i="1" dirty="0"/>
              <a:t>на что похоже?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Заполнить правую часть таблицы, ответив на вопрос: </a:t>
            </a:r>
            <a:r>
              <a:rPr lang="ru-RU" sz="2400" i="1" dirty="0"/>
              <a:t>чем отличается от расчески?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Вставь слова связки «как…», «…но не…»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289743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Расчёска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83020"/>
              </p:ext>
            </p:extLst>
          </p:nvPr>
        </p:nvGraphicFramePr>
        <p:xfrm>
          <a:off x="4855752" y="1916832"/>
          <a:ext cx="3888434" cy="4143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7"/>
                <a:gridCol w="1944217"/>
              </a:tblGrid>
              <a:tr h="2275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 что похоже?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</a:rPr>
                        <a:t>Чем отличается?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868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</a:rPr>
                        <a:t>как забор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пила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трава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</a:rPr>
                        <a:t>но не перелезть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пилит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растёт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6062187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«Что это: как забор, но не перелезть; как пила, но не пилит, как трава, но не растёт»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орковка рисунок - 7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11609" r="7174" b="9263"/>
          <a:stretch/>
        </p:blipFill>
        <p:spPr bwMode="auto">
          <a:xfrm>
            <a:off x="5124892" y="1434339"/>
            <a:ext cx="3801615" cy="52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3040" y="2132856"/>
            <a:ext cx="864096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 Что</a:t>
            </a:r>
            <a:r>
              <a:rPr lang="ru-RU" sz="2800" dirty="0"/>
              <a:t>? Морковь.</a:t>
            </a:r>
          </a:p>
          <a:p>
            <a:pPr marL="0" indent="0">
              <a:buNone/>
            </a:pPr>
            <a:r>
              <a:rPr lang="ru-RU" sz="2800" dirty="0"/>
              <a:t>2. Какая? Красивая.</a:t>
            </a:r>
          </a:p>
          <a:p>
            <a:pPr marL="0" indent="0">
              <a:buNone/>
            </a:pPr>
            <a:r>
              <a:rPr lang="ru-RU" sz="2800" dirty="0"/>
              <a:t>3. Кто такая же? Принцесса.</a:t>
            </a:r>
          </a:p>
          <a:p>
            <a:pPr marL="0" indent="0">
              <a:buNone/>
            </a:pPr>
            <a:r>
              <a:rPr lang="ru-RU" sz="2800" dirty="0"/>
              <a:t>4. Где? В огороде.</a:t>
            </a:r>
          </a:p>
          <a:p>
            <a:pPr marL="0" indent="0">
              <a:buNone/>
            </a:pPr>
            <a:r>
              <a:rPr lang="ru-RU" sz="2800" dirty="0"/>
              <a:t>5. В каком? В веселом огороде.</a:t>
            </a:r>
          </a:p>
          <a:p>
            <a:pPr marL="0" indent="0">
              <a:buNone/>
            </a:pPr>
            <a:r>
              <a:rPr lang="ru-RU" sz="2800" dirty="0"/>
              <a:t>6. Какого? Веселого огорода.</a:t>
            </a:r>
          </a:p>
          <a:p>
            <a:pPr marL="0" indent="0">
              <a:buNone/>
            </a:pPr>
            <a:r>
              <a:rPr lang="ru-RU" sz="2800" dirty="0"/>
              <a:t>Что получилось?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Принцесса </a:t>
            </a:r>
            <a:r>
              <a:rPr lang="ru-RU" sz="2800" dirty="0"/>
              <a:t>веселого </a:t>
            </a:r>
            <a:r>
              <a:rPr lang="ru-RU" sz="2800" dirty="0" smtClean="0"/>
              <a:t>огорода</a:t>
            </a:r>
            <a:r>
              <a:rPr lang="ru-RU" sz="28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3919" y="188640"/>
            <a:ext cx="7790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«Составление метафор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0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ТРИЗ–Теория Решения Изобретательских Задач | ВКонтак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 b="6124"/>
          <a:stretch/>
        </p:blipFill>
        <p:spPr bwMode="auto">
          <a:xfrm>
            <a:off x="0" y="1556792"/>
            <a:ext cx="9144000" cy="48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88639"/>
            <a:ext cx="5706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Раскадровка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314" name="Picture 2" descr="https://fs.znanio.ru/8c0997/82/24/a56d44700c1a914d2e72ad76873db423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 b="2327"/>
          <a:stretch/>
        </p:blipFill>
        <p:spPr bwMode="auto">
          <a:xfrm>
            <a:off x="323528" y="1700808"/>
            <a:ext cx="8636618" cy="4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s.znanio.ru/8c0997/82/24/a56d44700c1a914d2e72ad76873db423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 r="76149" b="42927"/>
          <a:stretch/>
        </p:blipFill>
        <p:spPr bwMode="auto">
          <a:xfrm>
            <a:off x="6980004" y="4221088"/>
            <a:ext cx="2059908" cy="24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fs.znanio.ru/8c0997/82/24/a56d44700c1a914d2e72ad76873db423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3" t="57073" b="2327"/>
          <a:stretch/>
        </p:blipFill>
        <p:spPr bwMode="auto">
          <a:xfrm>
            <a:off x="326013" y="1700808"/>
            <a:ext cx="1960262" cy="24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3196" y="188640"/>
            <a:ext cx="5706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Раскадровка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1277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Сказка М. Гаршина «Лягушка – путешественница»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виде цепочки событий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Тест по сказке Лягушка-путешественница В. М. Гаршин - пройти тест онлайн -  игра - вопросы с ответами -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5" y="2243773"/>
            <a:ext cx="4291930" cy="42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1005" y="2492896"/>
            <a:ext cx="4535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i="1" dirty="0" smtClean="0"/>
              <a:t>Если </a:t>
            </a:r>
            <a:r>
              <a:rPr lang="ru-RU" sz="2400" i="1" dirty="0"/>
              <a:t>бы </a:t>
            </a:r>
            <a:r>
              <a:rPr lang="ru-RU" sz="2400" dirty="0"/>
              <a:t>уткам не надо было покушать, то </a:t>
            </a:r>
            <a:r>
              <a:rPr lang="ru-RU" sz="2400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/>
              <a:t>Если </a:t>
            </a:r>
            <a:r>
              <a:rPr lang="ru-RU" sz="2400" i="1" dirty="0"/>
              <a:t>бы </a:t>
            </a:r>
            <a:r>
              <a:rPr lang="ru-RU" sz="2400" dirty="0"/>
              <a:t>они не спустились в болото, </a:t>
            </a:r>
            <a:r>
              <a:rPr lang="ru-RU" sz="2400" dirty="0" smtClean="0"/>
              <a:t>то …</a:t>
            </a:r>
          </a:p>
          <a:p>
            <a:pPr marL="285750" indent="-285750">
              <a:buFontTx/>
              <a:buChar char="-"/>
            </a:pPr>
            <a:r>
              <a:rPr lang="ru-RU" sz="2400" i="1" dirty="0"/>
              <a:t>Если бы</a:t>
            </a:r>
            <a:r>
              <a:rPr lang="ru-RU" sz="2400" dirty="0"/>
              <a:t> лягушка не была такой любопытной, то </a:t>
            </a:r>
            <a:r>
              <a:rPr lang="ru-RU" sz="2400" dirty="0" smtClean="0"/>
              <a:t> …</a:t>
            </a:r>
          </a:p>
          <a:p>
            <a:pPr marL="285750" indent="-285750">
              <a:buFontTx/>
              <a:buChar char="-"/>
            </a:pPr>
            <a:r>
              <a:rPr lang="ru-RU" sz="2400" i="1" dirty="0"/>
              <a:t>Если бы </a:t>
            </a:r>
            <a:r>
              <a:rPr lang="ru-RU" sz="2400" dirty="0"/>
              <a:t>лягушка не была такой смелой, то </a:t>
            </a:r>
            <a:r>
              <a:rPr lang="ru-RU" sz="2400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ru-RU" sz="2400" i="1" dirty="0"/>
              <a:t>Если бы </a:t>
            </a:r>
            <a:r>
              <a:rPr lang="ru-RU" sz="2400" dirty="0"/>
              <a:t>лягушка не была такой смелой, то </a:t>
            </a:r>
            <a:r>
              <a:rPr lang="ru-RU" sz="2400" dirty="0" smtClean="0"/>
              <a:t>…...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0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9808" y="260648"/>
            <a:ext cx="4742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«Каталога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4338" name="Picture 2" descr="ТРИЗ-технологии в детском саду Картотеки, конспекты, консультации. |  Ассоциация педагогов-дошкольников 33 региона | ВКонтак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9" b="7551"/>
          <a:stretch/>
        </p:blipFill>
        <p:spPr bwMode="auto">
          <a:xfrm>
            <a:off x="1475655" y="3645024"/>
            <a:ext cx="6411357" cy="31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484784"/>
            <a:ext cx="87849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</a:rPr>
              <a:t>приёма: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научить ребенка связывать в единую сюжетную линию случайно выбранные объекты;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формировать умение составлять сказочный текст по модели, в которой присутствуют два героя (положительный и отрицательный), имеющие свои цели; их друзья, помогающие эти цели достигнуть; определенное место.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1048" y="281453"/>
            <a:ext cx="7502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«Фокальных объектов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7410" name="Picture 2" descr="кастрюля картинки для детей нарисованны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840361" cy="27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032333"/>
              </p:ext>
            </p:extLst>
          </p:nvPr>
        </p:nvGraphicFramePr>
        <p:xfrm>
          <a:off x="5390962" y="1484783"/>
          <a:ext cx="290398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984"/>
              </a:tblGrid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окно — Викислова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77" y="1556792"/>
            <a:ext cx="109486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кошка рисунок мультяшный: 3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77" y="3284984"/>
            <a:ext cx="1133616" cy="15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LightLife Фонарик SBCFL161/01B | Phili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77" y="5085185"/>
            <a:ext cx="1094867" cy="14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20487835">
            <a:off x="3294905" y="2348881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9090">
            <a:off x="3356249" y="5399861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163889" y="3834270"/>
            <a:ext cx="105758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ишбоун это что? это что ? - Школьные Знания.co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3"/>
          <a:stretch/>
        </p:blipFill>
        <p:spPr bwMode="auto">
          <a:xfrm>
            <a:off x="611560" y="1988840"/>
            <a:ext cx="7920880" cy="48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80832" y="260648"/>
            <a:ext cx="4760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Фишбоун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11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0832" y="260648"/>
            <a:ext cx="4760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Фишбоун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6" name="Рисунок 5" descr="фишбоун на урок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r="4500" b="18263"/>
          <a:stretch/>
        </p:blipFill>
        <p:spPr bwMode="auto">
          <a:xfrm>
            <a:off x="827584" y="1988840"/>
            <a:ext cx="7632848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1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0025" y="260648"/>
            <a:ext cx="71620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«Конкурс шпаргалок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84784"/>
            <a:ext cx="7571328" cy="521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1282" y="260648"/>
            <a:ext cx="5959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«Урок без темы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047" y="1541802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У</a:t>
            </a:r>
            <a:r>
              <a:rPr lang="ru-RU" sz="2000" dirty="0" smtClean="0"/>
              <a:t>ниверсальный </a:t>
            </a:r>
            <a:r>
              <a:rPr lang="ru-RU" sz="2000" dirty="0"/>
              <a:t>приём ТРИЗ, направленный создание внешней мотивации изучения темы урока. Данный прием позволяет привлечь интерес учащихся к изучению новой темы, не блокируя восприятия непонятными терминами. </a:t>
            </a:r>
          </a:p>
        </p:txBody>
      </p:sp>
      <p:pic>
        <p:nvPicPr>
          <p:cNvPr id="19458" name="Picture 2" descr="⬇ Скачать картинки Вид сзади учителя писать на доске в классе в школе,  стоковые фото Вид сзади учителя писать на доске в классе в школе в хорошем  качестве |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"/>
          <a:stretch/>
        </p:blipFill>
        <p:spPr bwMode="auto">
          <a:xfrm>
            <a:off x="1534739" y="2708920"/>
            <a:ext cx="6169605" cy="37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1862" y="217282"/>
            <a:ext cx="6482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«Системный лифт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549" y="2043198"/>
            <a:ext cx="2645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«Системный лифт»-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метод рассмотрения частей объекта и объекта как части другого более крупного объекта.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 t="5366" r="8026"/>
          <a:stretch/>
        </p:blipFill>
        <p:spPr bwMode="auto">
          <a:xfrm>
            <a:off x="198550" y="3645024"/>
            <a:ext cx="2289818" cy="2871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2843808" y="1485124"/>
            <a:ext cx="6048672" cy="1080120"/>
          </a:xfrm>
          <a:prstGeom prst="triangl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CC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2477"/>
              </p:ext>
            </p:extLst>
          </p:nvPr>
        </p:nvGraphicFramePr>
        <p:xfrm>
          <a:off x="2796480" y="2565244"/>
          <a:ext cx="6096000" cy="40496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3</a:t>
                      </a:r>
                      <a:r>
                        <a:rPr lang="ru-RU" b="0" baseline="0" dirty="0" smtClean="0"/>
                        <a:t> этаж- функциональное назначение этого предмета, место, где может находиться этот предмет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59399"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этаж-сам предмет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13276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этаж- из чего состоит\сделан предмет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28967" y="1584584"/>
            <a:ext cx="8715375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Урок русского языка в 1 классе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речь       предложение       слово       слог       звук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Урок математики в 3 классе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 м      10дм      100 см      1000мм.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61862" y="217282"/>
            <a:ext cx="6482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«Системный лифт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59632" y="3139381"/>
            <a:ext cx="500062" cy="15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87168" y="3137794"/>
            <a:ext cx="500062" cy="15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30563" y="3136207"/>
            <a:ext cx="500062" cy="15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34250" y="3134620"/>
            <a:ext cx="500062" cy="15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67744" y="4797152"/>
            <a:ext cx="500062" cy="15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73287" y="4794420"/>
            <a:ext cx="500062" cy="15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64541" y="4798739"/>
            <a:ext cx="500062" cy="15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480720" cy="1336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ТРИЗ – теория решения изобретательских задач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2665535"/>
            <a:ext cx="58326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Каждый ребёнок изначально талантлив и даже гениален, но его надо научить ориентироваться в современном мире, чтобы при минимуме затрат достичь максимум эффекта.</a:t>
            </a:r>
          </a:p>
          <a:p>
            <a:pPr algn="r"/>
            <a:endParaRPr lang="ru-RU" sz="2000" dirty="0" smtClean="0">
              <a:solidFill>
                <a:srgbClr val="793905"/>
              </a:solidFill>
              <a:latin typeface="Comic Sans MS" pitchFamily="66" charset="0"/>
            </a:endParaRPr>
          </a:p>
          <a:p>
            <a:pPr algn="r"/>
            <a:r>
              <a:rPr lang="ru-RU" sz="2000" b="1" dirty="0" smtClean="0">
                <a:solidFill>
                  <a:srgbClr val="793905"/>
                </a:solidFill>
                <a:latin typeface="Comic Sans MS" pitchFamily="66" charset="0"/>
              </a:rPr>
              <a:t>Г.С. </a:t>
            </a:r>
            <a:r>
              <a:rPr lang="ru-RU" sz="2000" b="1" dirty="0" err="1" smtClean="0">
                <a:solidFill>
                  <a:srgbClr val="793905"/>
                </a:solidFill>
                <a:latin typeface="Comic Sans MS" pitchFamily="66" charset="0"/>
              </a:rPr>
              <a:t>Альтшуллер</a:t>
            </a:r>
            <a:endParaRPr lang="ru-RU" sz="2000" b="1" dirty="0">
              <a:solidFill>
                <a:srgbClr val="793905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Z9PRdn4xe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74785"/>
            <a:ext cx="2664296" cy="2737693"/>
          </a:xfrm>
          <a:prstGeom prst="ellipse">
            <a:avLst/>
          </a:prstGeom>
          <a:ln w="28575" cap="rnd">
            <a:solidFill>
              <a:srgbClr val="79390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61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30778" y="217282"/>
            <a:ext cx="4544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Эмпатия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Ученик вживается в образ чего-либо, включает эмоциональное и личностное отношение.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Эмпатия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это не - «поставь себя на его место», это: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«взгляни на вещи его глазами».</a:t>
            </a:r>
          </a:p>
          <a:p>
            <a:endParaRPr lang="ru-RU" dirty="0"/>
          </a:p>
        </p:txBody>
      </p:sp>
      <p:pic>
        <p:nvPicPr>
          <p:cNvPr id="22530" name="Picture 2" descr="Что такое эмпатия? Когда она идет на пользу, а когда — во вр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0856"/>
            <a:ext cx="4896544" cy="34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2636912"/>
            <a:ext cx="3779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Представьте себе, что вы </a:t>
            </a:r>
            <a:r>
              <a:rPr lang="ru-RU" sz="2200" i="1" dirty="0"/>
              <a:t>тетрадь небрежного ученика. </a:t>
            </a:r>
            <a:r>
              <a:rPr lang="ru-RU" sz="2200" dirty="0"/>
              <a:t>Опишите, как вы себя чувствуете в этой роли.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Представьте, что вы </a:t>
            </a:r>
            <a:r>
              <a:rPr lang="ru-RU" sz="2200" i="1" dirty="0"/>
              <a:t>кустик. </a:t>
            </a:r>
            <a:r>
              <a:rPr lang="ru-RU" sz="2200" dirty="0"/>
              <a:t>Идёт дождь. Что вы чувствуете?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Вы </a:t>
            </a:r>
            <a:r>
              <a:rPr lang="ru-RU" sz="2200" i="1" dirty="0"/>
              <a:t>ручка</a:t>
            </a:r>
            <a:r>
              <a:rPr lang="ru-RU" sz="2200" dirty="0"/>
              <a:t> на двери магазина. Опишите ваши ощущения.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871" y="217282"/>
            <a:ext cx="4198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Инсерт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2758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Приём используется в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три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этапа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0354999"/>
              </p:ext>
            </p:extLst>
          </p:nvPr>
        </p:nvGraphicFramePr>
        <p:xfrm>
          <a:off x="107504" y="2132856"/>
          <a:ext cx="8812473" cy="391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1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="" xmlns:a16="http://schemas.microsoft.com/office/drawing/2014/main" id="{94D1664B-0912-8D4F-B06B-6F1DD4FE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7078" r="-5815" b="-1"/>
          <a:stretch/>
        </p:blipFill>
        <p:spPr>
          <a:xfrm>
            <a:off x="-80750" y="4149080"/>
            <a:ext cx="9525986" cy="2592352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E2A44726-4DC9-A840-B313-C119BBAF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16" y="1628800"/>
            <a:ext cx="8931223" cy="3355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Суть </a:t>
            </a:r>
            <a:r>
              <a:rPr lang="ru-RU" sz="2200" dirty="0" smtClean="0"/>
              <a:t>метода </a:t>
            </a:r>
            <a:r>
              <a:rPr lang="ru-RU" sz="2200" dirty="0"/>
              <a:t>заключается в том, что нужно найти лучший способ решения проблемы постепенно отвечая на вопросы.</a:t>
            </a:r>
          </a:p>
          <a:p>
            <a:pPr marL="0" indent="0">
              <a:buNone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2000" dirty="0">
                <a:solidFill>
                  <a:schemeClr val="tx1"/>
                </a:solidFill>
              </a:rPr>
              <a:t>нтересно, в чем проблема?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авайте </a:t>
            </a:r>
            <a:r>
              <a:rPr lang="ru-RU" sz="2000" dirty="0">
                <a:solidFill>
                  <a:schemeClr val="tx1"/>
                </a:solidFill>
              </a:rPr>
              <a:t>найдем как можно больше способов решения проблем!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	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r>
              <a:rPr lang="ru-RU" sz="2000" dirty="0" smtClean="0">
                <a:solidFill>
                  <a:schemeClr val="tx1"/>
                </a:solidFill>
              </a:rPr>
              <a:t>сть </a:t>
            </a:r>
            <a:r>
              <a:rPr lang="ru-RU" sz="2000" dirty="0">
                <a:solidFill>
                  <a:schemeClr val="tx1"/>
                </a:solidFill>
              </a:rPr>
              <a:t>ли какие-либо хорошие решения?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		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2000" dirty="0"/>
              <a:t> </a:t>
            </a:r>
            <a:r>
              <a:rPr lang="ru-RU" sz="2000" dirty="0">
                <a:solidFill>
                  <a:schemeClr val="tx1"/>
                </a:solidFill>
              </a:rPr>
              <a:t>теперь сделаем выбор!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			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ru-RU" sz="2000" dirty="0" smtClean="0">
                <a:solidFill>
                  <a:schemeClr val="tx1"/>
                </a:solidFill>
              </a:rPr>
              <a:t>юбопытно</a:t>
            </a:r>
            <a:r>
              <a:rPr lang="ru-RU" sz="2000" dirty="0">
                <a:solidFill>
                  <a:schemeClr val="tx1"/>
                </a:solidFill>
              </a:rPr>
              <a:t>, как это осуществить на практике?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97070" y="217282"/>
            <a:ext cx="4012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«Идеал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403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97070" y="217282"/>
            <a:ext cx="4012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«Идеал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E2A44726-4DC9-A840-B313-C119BBAF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91" y="1484784"/>
            <a:ext cx="8720667" cy="1030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Лист решения проблем</a:t>
            </a:r>
          </a:p>
          <a:p>
            <a:pPr>
              <a:buNone/>
            </a:pPr>
            <a:endParaRPr lang="ru-RU" sz="1800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132856"/>
            <a:ext cx="216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чем проблема?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71798" y="2045542"/>
            <a:ext cx="3429001" cy="47413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50647" y="2636912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Способы решения проблемы</a:t>
            </a:r>
            <a:endParaRPr lang="ru-RU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5831" y="3284984"/>
            <a:ext cx="1041400" cy="973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65598" y="3266164"/>
            <a:ext cx="1041400" cy="973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7730" y="3279016"/>
            <a:ext cx="1041400" cy="973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27869"/>
              </p:ext>
            </p:extLst>
          </p:nvPr>
        </p:nvGraphicFramePr>
        <p:xfrm>
          <a:off x="1380080" y="4581128"/>
          <a:ext cx="6316134" cy="155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689"/>
                <a:gridCol w="1052689"/>
                <a:gridCol w="1052689"/>
                <a:gridCol w="1052689"/>
                <a:gridCol w="1052689"/>
                <a:gridCol w="1052689"/>
              </a:tblGrid>
              <a:tr h="5164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решение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решение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 решение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</a:tr>
              <a:tr h="5164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4EACFE11-FF72-324B-A0C2-A5BACC6C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09" y="6036068"/>
            <a:ext cx="8435084" cy="8219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Этот </a:t>
            </a:r>
            <a:r>
              <a:rPr lang="ru-RU" sz="2000" dirty="0">
                <a:solidFill>
                  <a:schemeClr val="tx1"/>
                </a:solidFill>
              </a:rPr>
              <a:t>приём позволяет ребёнку латентно (скрыто, незаметно) включиться в процесс обсуждения, построения активного высказывания.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82885" y="2491597"/>
            <a:ext cx="3010330" cy="9589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2886" y="2701166"/>
            <a:ext cx="28562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Мыслим фактами, </a:t>
            </a:r>
            <a:r>
              <a:rPr lang="ru-RU" sz="1600" dirty="0" smtClean="0"/>
              <a:t>цифрами</a:t>
            </a:r>
            <a:endParaRPr lang="ru-RU" sz="1600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6729" y="2242879"/>
            <a:ext cx="254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Белая шляпа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97501" y="2660129"/>
            <a:ext cx="536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Расскажите о тундре только фактами, цифрами.</a:t>
            </a:r>
          </a:p>
          <a:p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82886" y="3881204"/>
            <a:ext cx="3010330" cy="958921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66730" y="3571799"/>
            <a:ext cx="194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Желтая шляпа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7413" y="4134960"/>
            <a:ext cx="254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Позитивное мышление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493217" y="3786147"/>
            <a:ext cx="5455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Подумайте, что помогает животным тундры переносить суровую зиму.</a:t>
            </a:r>
            <a:endParaRPr lang="ru-RU" dirty="0"/>
          </a:p>
          <a:p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82886" y="5235478"/>
            <a:ext cx="3010330" cy="9589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50974" y="4960937"/>
            <a:ext cx="215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Черная шляпа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965771" y="5468716"/>
            <a:ext cx="184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Проблемы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85682" y="5238343"/>
            <a:ext cx="536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Приведите примеры отрицательного влияния человека на почву тундры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695235" y="1592337"/>
            <a:ext cx="6337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рок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окружающего мира, 4 класс, тема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«Тундра»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12366" y="217282"/>
            <a:ext cx="5381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«Шесть шляп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001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501140" y="1501662"/>
            <a:ext cx="3010330" cy="95892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0908" y="1316996"/>
            <a:ext cx="202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Красная шляпа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699" y="1796456"/>
            <a:ext cx="223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Эмоции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0531" y="1501662"/>
            <a:ext cx="5548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Подумайте, какое эмоциональное настроение вы испытываете, когда видите, как вокруг гибнет природа</a:t>
            </a:r>
            <a:r>
              <a:rPr lang="ru-RU" i="1" dirty="0" smtClean="0"/>
              <a:t>?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77748" y="2703316"/>
            <a:ext cx="3010330" cy="95892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8613" y="2538709"/>
            <a:ext cx="198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Зеленая шляпа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86491" y="2998110"/>
            <a:ext cx="176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Творчество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7" y="4869160"/>
            <a:ext cx="8789541" cy="18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93216" y="2859610"/>
            <a:ext cx="554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Какие меры помогут сохранить природу тундры?</a:t>
            </a:r>
            <a:endParaRPr lang="ru-RU" dirty="0"/>
          </a:p>
          <a:p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00864" y="3994679"/>
            <a:ext cx="3010330" cy="95892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12004" y="4289473"/>
            <a:ext cx="198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Философия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24848" y="3685635"/>
            <a:ext cx="191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Синяя шляпа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11470" y="4289473"/>
            <a:ext cx="51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Обобщите высказывания других групп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12366" y="217282"/>
            <a:ext cx="5381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«Шесть шляп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559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0528" y="354739"/>
            <a:ext cx="10009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«Причина-факт- следствие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>
                <a:solidFill>
                  <a:srgbClr val="002060"/>
                </a:solidFill>
              </a:rPr>
              <a:t>Урок литературного </a:t>
            </a:r>
            <a:r>
              <a:rPr lang="ru-RU" sz="2000" b="1" dirty="0" smtClean="0">
                <a:solidFill>
                  <a:srgbClr val="002060"/>
                </a:solidFill>
              </a:rPr>
              <a:t>чтения</a:t>
            </a: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Тема урока: С.Я. Маршак «Старуха, дверь закрой» по </a:t>
            </a:r>
            <a:r>
              <a:rPr lang="ru-RU" sz="2000" dirty="0">
                <a:solidFill>
                  <a:srgbClr val="002060"/>
                </a:solidFill>
              </a:rPr>
              <a:t>мотивам русской народной сказки «Кому горшок мыть».</a:t>
            </a:r>
          </a:p>
        </p:txBody>
      </p:sp>
      <p:pic>
        <p:nvPicPr>
          <p:cNvPr id="8" name="Рисунок 7" descr="https://www.eduneo.ru/wp-content/uploads/2017/10/%D1%82%D1%80%D0%B8%D0%B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 b="6228"/>
          <a:stretch/>
        </p:blipFill>
        <p:spPr bwMode="auto">
          <a:xfrm>
            <a:off x="518952" y="2500447"/>
            <a:ext cx="8157504" cy="21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 b="10188"/>
          <a:stretch/>
        </p:blipFill>
        <p:spPr bwMode="auto">
          <a:xfrm>
            <a:off x="683568" y="3896657"/>
            <a:ext cx="5277184" cy="280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1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качки. Виды и правила. Лошади и экипировка. Особ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" y="64429"/>
            <a:ext cx="2649067" cy="16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www.eduneo.ru/wp-content/uploads/2017/10/%D0%BE%D0%BA%D1%80.%D0%BC%D0%B8%D1%8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54116"/>
            <a:ext cx="8640960" cy="4743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06930" y="32969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Приём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«Жокей и лошадь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773" y="1484784"/>
            <a:ext cx="3361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У</a:t>
            </a:r>
            <a:r>
              <a:rPr lang="ru-RU" sz="2200" b="1" dirty="0" smtClean="0">
                <a:solidFill>
                  <a:srgbClr val="002060"/>
                </a:solidFill>
              </a:rPr>
              <a:t>рок </a:t>
            </a:r>
            <a:r>
              <a:rPr lang="ru-RU" sz="2200" b="1" dirty="0">
                <a:solidFill>
                  <a:srgbClr val="002060"/>
                </a:solidFill>
              </a:rPr>
              <a:t>“Окружающий мир</a:t>
            </a:r>
            <a:r>
              <a:rPr lang="ru-RU" sz="2200" b="1" dirty="0" smtClean="0">
                <a:solidFill>
                  <a:srgbClr val="002060"/>
                </a:solidFill>
              </a:rPr>
              <a:t>”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b="9781"/>
          <a:stretch/>
        </p:blipFill>
        <p:spPr bwMode="auto">
          <a:xfrm>
            <a:off x="7074134" y="831977"/>
            <a:ext cx="1890073" cy="312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>
            <a:off x="3551274" y="517637"/>
            <a:ext cx="1743740" cy="1759511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83172" y="1377106"/>
            <a:ext cx="167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ключевое слово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7598" y="2428891"/>
            <a:ext cx="4474933" cy="829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3942" y="2396853"/>
            <a:ext cx="447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два прилагательных, характеризующих ключевое слово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69845" y="3458760"/>
            <a:ext cx="5890437" cy="850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30341" y="3637932"/>
            <a:ext cx="5369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три глагола, показывающие действия понятия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2455" y="4465675"/>
            <a:ext cx="7802969" cy="836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60546" y="4440329"/>
            <a:ext cx="765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короткое предложение, в котором отражено авторское отношение к понятию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3915" y="5543106"/>
            <a:ext cx="8708065" cy="822252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1508" y="5543106"/>
            <a:ext cx="855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резюме: одно слово, обычно существительное, через которое автор выражает свои чувства и ассоциации, связанные с понятием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163628"/>
            <a:ext cx="6480720" cy="1336698"/>
          </a:xfrm>
        </p:spPr>
        <p:txBody>
          <a:bodyPr>
            <a:noAutofit/>
          </a:bodyPr>
          <a:lstStyle/>
          <a:p>
            <a:r>
              <a:rPr lang="ru-RU" dirty="0" err="1"/>
              <a:t>Синквейн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8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-171400"/>
            <a:ext cx="6480720" cy="1336698"/>
          </a:xfrm>
        </p:spPr>
        <p:txBody>
          <a:bodyPr/>
          <a:lstStyle/>
          <a:p>
            <a:r>
              <a:rPr lang="ru-RU" dirty="0" smtClean="0"/>
              <a:t>ТРИЗ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18735"/>
              </p:ext>
            </p:extLst>
          </p:nvPr>
        </p:nvGraphicFramePr>
        <p:xfrm>
          <a:off x="13284" y="963005"/>
          <a:ext cx="9144000" cy="562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5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4385">
                <a:tc>
                  <a:txBody>
                    <a:bodyPr/>
                    <a:lstStyle/>
                    <a:p>
                      <a:r>
                        <a:rPr lang="ru-RU" dirty="0"/>
                        <a:t>Название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ru-RU" dirty="0"/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ru-RU" dirty="0"/>
                        <a:t>Родина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0090">
                <a:tc>
                  <a:txBody>
                    <a:bodyPr/>
                    <a:lstStyle/>
                    <a:p>
                      <a:r>
                        <a:rPr lang="ru-RU" dirty="0"/>
                        <a:t>Приемы технологии ТРИЗ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64442">
                <a:tc>
                  <a:txBody>
                    <a:bodyPr/>
                    <a:lstStyle/>
                    <a:p>
                      <a:r>
                        <a:rPr lang="ru-RU" dirty="0"/>
                        <a:t>Что дает ученику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90333">
                <a:tc>
                  <a:txBody>
                    <a:bodyPr/>
                    <a:lstStyle/>
                    <a:p>
                      <a:r>
                        <a:rPr lang="ru-RU" dirty="0"/>
                        <a:t>Что даёт учителю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0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321131"/>
              </p:ext>
            </p:extLst>
          </p:nvPr>
        </p:nvGraphicFramePr>
        <p:xfrm>
          <a:off x="179512" y="1484784"/>
          <a:ext cx="8773295" cy="519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36286" y="307975"/>
            <a:ext cx="1382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ТРИЗ</a:t>
            </a:r>
          </a:p>
        </p:txBody>
      </p:sp>
    </p:spTree>
    <p:extLst>
      <p:ext uri="{BB962C8B-B14F-4D97-AF65-F5344CB8AC3E}">
        <p14:creationId xmlns:p14="http://schemas.microsoft.com/office/powerpoint/2010/main" val="29348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-171400"/>
            <a:ext cx="6480720" cy="1336698"/>
          </a:xfrm>
        </p:spPr>
        <p:txBody>
          <a:bodyPr/>
          <a:lstStyle/>
          <a:p>
            <a:r>
              <a:rPr lang="ru-RU" dirty="0" smtClean="0"/>
              <a:t>ТРИЗ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85868"/>
              </p:ext>
            </p:extLst>
          </p:nvPr>
        </p:nvGraphicFramePr>
        <p:xfrm>
          <a:off x="13284" y="963005"/>
          <a:ext cx="9144000" cy="569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5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4385">
                <a:tc>
                  <a:txBody>
                    <a:bodyPr/>
                    <a:lstStyle/>
                    <a:p>
                      <a:r>
                        <a:rPr lang="ru-RU" dirty="0"/>
                        <a:t>Название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Технология решения изобретательских задач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ru-RU" dirty="0"/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Генрих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 err="1"/>
                        <a:t>Саулович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 err="1"/>
                        <a:t>Альтшуллер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ru-RU" dirty="0"/>
                        <a:t>Родина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СССР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0090">
                <a:tc>
                  <a:txBody>
                    <a:bodyPr/>
                    <a:lstStyle/>
                    <a:p>
                      <a:r>
                        <a:rPr lang="ru-RU" dirty="0"/>
                        <a:t>Приемы технологии ТРИЗ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«мозговой штурм», «системный лифт», создай паспорт,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«Элемент – имя признака – значение признака», сочинение загадок,  «Морфологический ящик» и др.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64442">
                <a:tc>
                  <a:txBody>
                    <a:bodyPr/>
                    <a:lstStyle/>
                    <a:p>
                      <a:r>
                        <a:rPr lang="ru-RU" dirty="0"/>
                        <a:t>Что дает ученику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Помогает интеллектуальному развитию (умение анализировать, сравнивать, обобщать, грамотно и системно мыслить), творческому развитию (умение фантазировать, находить оригинальные решения), личностному становлению (решать противоречия, находить выход из проблемных ситуаций). Способствует развитию у детей компетентности, инициативности, самостоятельности, креативности и коммуникативности.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90333">
                <a:tc>
                  <a:txBody>
                    <a:bodyPr/>
                    <a:lstStyle/>
                    <a:p>
                      <a:r>
                        <a:rPr lang="ru-RU" dirty="0"/>
                        <a:t>Что даёт учителю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ТРИЗ вооружает мышление учителя набором инструментов по решению проблем;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 творческие способности учителя, гибкость и системность мышления;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воспитывает готовность к восприятию нового;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профессиональный рост.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0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26024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8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Оригинальные шаблоны для презентаций: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>
                <a:hlinkClick r:id="rId2"/>
              </a:rPr>
              <a:t>https</a:t>
            </a:r>
            <a:r>
              <a:rPr lang="ru-RU" sz="2400" dirty="0">
                <a:hlinkClick r:id="rId2"/>
              </a:rPr>
              <a:t>://</a:t>
            </a:r>
            <a:r>
              <a:rPr lang="ru-RU" sz="2400" dirty="0" smtClean="0">
                <a:hlinkClick r:id="rId2"/>
              </a:rPr>
              <a:t>presentation-creation.ru/powerpoint-templates.html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Бесплатно и без </a:t>
            </a:r>
            <a:r>
              <a:rPr lang="ru-RU" sz="2400" dirty="0" smtClean="0"/>
              <a:t>регистрации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2039" y="0"/>
            <a:ext cx="6480720" cy="1336698"/>
          </a:xfrm>
        </p:spPr>
        <p:txBody>
          <a:bodyPr/>
          <a:lstStyle/>
          <a:p>
            <a:r>
              <a:rPr lang="ru-RU" dirty="0" smtClean="0"/>
              <a:t>Методы и приёмы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17646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1) системный оператор;</a:t>
            </a:r>
          </a:p>
          <a:p>
            <a:r>
              <a:rPr lang="ru-RU" dirty="0"/>
              <a:t>2) типовые приемы фантазирования;</a:t>
            </a:r>
          </a:p>
          <a:p>
            <a:r>
              <a:rPr lang="ru-RU" dirty="0"/>
              <a:t>3) кольца </a:t>
            </a:r>
            <a:r>
              <a:rPr lang="ru-RU" dirty="0" err="1"/>
              <a:t>Луллия</a:t>
            </a:r>
            <a:r>
              <a:rPr lang="ru-RU" dirty="0"/>
              <a:t>;</a:t>
            </a:r>
          </a:p>
          <a:p>
            <a:r>
              <a:rPr lang="ru-RU" dirty="0"/>
              <a:t>4) морфологический анализ («волшебная дорожка»);</a:t>
            </a:r>
          </a:p>
          <a:p>
            <a:r>
              <a:rPr lang="ru-RU" dirty="0"/>
              <a:t>5) дихотомия (сужение поля поиска);</a:t>
            </a:r>
          </a:p>
          <a:p>
            <a:r>
              <a:rPr lang="ru-RU" dirty="0"/>
              <a:t>6) методы создания речевых творческих продуктов (лимерики, загадки, метафоры, творческие сочинения по картине).</a:t>
            </a:r>
          </a:p>
          <a:p>
            <a:r>
              <a:rPr lang="ru-RU" dirty="0"/>
              <a:t>7) метод каталога;</a:t>
            </a:r>
          </a:p>
          <a:p>
            <a:r>
              <a:rPr lang="ru-RU" dirty="0"/>
              <a:t>8) метод фокальных объектов;</a:t>
            </a:r>
          </a:p>
          <a:p>
            <a:r>
              <a:rPr lang="ru-RU" dirty="0"/>
              <a:t>9) метод аналогии;</a:t>
            </a:r>
          </a:p>
          <a:p>
            <a:r>
              <a:rPr lang="ru-RU" dirty="0"/>
              <a:t>10) метод контрольных вопросов;</a:t>
            </a:r>
          </a:p>
          <a:p>
            <a:r>
              <a:rPr lang="ru-RU" dirty="0"/>
              <a:t>11) игры «Хорошо-плохо», «Паучок».</a:t>
            </a:r>
          </a:p>
          <a:p>
            <a:endParaRPr lang="ru-RU" dirty="0"/>
          </a:p>
        </p:txBody>
      </p:sp>
      <p:pic>
        <p:nvPicPr>
          <p:cNvPr id="4" name="Рисунок 3" descr="image_5aa599f6ee7806.8589455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0471" y="3974037"/>
            <a:ext cx="2592288" cy="28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Приём «Хорошо-плохо»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1026" name="Picture 2" descr="Погода на выходные 18 и 19 сентября: Осенние дож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65919"/>
            <a:ext cx="4233317" cy="28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личный термометр старого типа показывает отрицательную температуру.  термометр за окном. солнечная и холодная погода на улице. | Премиум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50404" cy="283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lightbulb_puzzl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1" y="4388130"/>
            <a:ext cx="2535053" cy="2390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2044" y="2207583"/>
            <a:ext cx="2590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ПОЧЕМУ?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Приём </a:t>
            </a:r>
            <a:r>
              <a:rPr lang="ru-RU" dirty="0" smtClean="0"/>
              <a:t>«Создай паспорт» 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21035C94-B7C5-FA43-8D41-3653998498E0}"/>
              </a:ext>
            </a:extLst>
          </p:cNvPr>
          <p:cNvSpPr txBox="1">
            <a:spLocks/>
          </p:cNvSpPr>
          <p:nvPr/>
        </p:nvSpPr>
        <p:spPr>
          <a:xfrm>
            <a:off x="257195" y="1628800"/>
            <a:ext cx="8675306" cy="1609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 smtClean="0"/>
              <a:t>для </a:t>
            </a:r>
            <a:r>
              <a:rPr lang="ru-RU" sz="1800" dirty="0"/>
              <a:t>систематизации, обобщения полученных знаний; </a:t>
            </a:r>
            <a:endParaRPr lang="ru-RU" sz="18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 smtClean="0"/>
              <a:t>для </a:t>
            </a:r>
            <a:r>
              <a:rPr lang="ru-RU" sz="1800" dirty="0"/>
              <a:t>выделения существенных и несущественных признаков изучаемого </a:t>
            </a:r>
            <a:r>
              <a:rPr lang="ru-RU" sz="1800" dirty="0" smtClean="0"/>
              <a:t>явления;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/>
              <a:t>д</a:t>
            </a:r>
            <a:r>
              <a:rPr lang="ru-RU" sz="1800" dirty="0" smtClean="0"/>
              <a:t>ля создания </a:t>
            </a:r>
            <a:r>
              <a:rPr lang="ru-RU" sz="1800" dirty="0"/>
              <a:t>краткой характеристики изучаемого понятия, сравнения его с другими сходными понятиями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2" y="3238284"/>
            <a:ext cx="3457116" cy="341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195" y="2589007"/>
            <a:ext cx="849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Паспорт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героя из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произведения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А. Волкова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«Волшебник Изумрудного города»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2B602CED-9A30-664F-ADE5-DC9881698A46}"/>
              </a:ext>
            </a:extLst>
          </p:cNvPr>
          <p:cNvSpPr txBox="1">
            <a:spLocks/>
          </p:cNvSpPr>
          <p:nvPr/>
        </p:nvSpPr>
        <p:spPr>
          <a:xfrm>
            <a:off x="3811712" y="3284984"/>
            <a:ext cx="5332288" cy="214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/>
              <a:t>Имя</a:t>
            </a:r>
            <a:r>
              <a:rPr lang="ru-RU" sz="2000" dirty="0" smtClean="0"/>
              <a:t> </a:t>
            </a:r>
            <a:r>
              <a:rPr lang="ru-RU" sz="2000" dirty="0"/>
              <a:t>– Страшила Мудрый</a:t>
            </a:r>
            <a:br>
              <a:rPr lang="ru-RU" sz="2000" dirty="0"/>
            </a:br>
            <a:r>
              <a:rPr lang="ru-RU" sz="2000" i="1" dirty="0"/>
              <a:t>Создатель</a:t>
            </a:r>
            <a:r>
              <a:rPr lang="ru-RU" sz="2000" dirty="0"/>
              <a:t> – А</a:t>
            </a:r>
            <a:r>
              <a:rPr lang="ru-RU" sz="2000" dirty="0" smtClean="0"/>
              <a:t>. Волков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Прописка </a:t>
            </a:r>
            <a:r>
              <a:rPr lang="ru-RU" sz="2000" dirty="0"/>
              <a:t>– сказочная повесть «Волшебник изумрудного города»</a:t>
            </a:r>
            <a:br>
              <a:rPr lang="ru-RU" sz="2000" dirty="0"/>
            </a:br>
            <a:r>
              <a:rPr lang="ru-RU" sz="2000" i="1" dirty="0"/>
              <a:t>Внешний вид </a:t>
            </a:r>
            <a:r>
              <a:rPr lang="ru-RU" sz="2000" dirty="0"/>
              <a:t>– соломенное чучело, нарисованное лицо, поношенный голубой кафтан, потертая шляпа, старые голубые </a:t>
            </a:r>
            <a:r>
              <a:rPr lang="ru-RU" sz="2000" dirty="0" err="1" smtClean="0"/>
              <a:t>батфорты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Личные качества </a:t>
            </a:r>
            <a:r>
              <a:rPr lang="ru-RU" sz="2000" dirty="0"/>
              <a:t>– забавный, добродушный, любопытный, немного глуповатый</a:t>
            </a:r>
            <a:br>
              <a:rPr lang="ru-RU" sz="2000" dirty="0"/>
            </a:br>
            <a:r>
              <a:rPr lang="ru-RU" sz="2000" i="1" dirty="0"/>
              <a:t>Заветное желание</a:t>
            </a:r>
            <a:r>
              <a:rPr lang="ru-RU" sz="2000" dirty="0"/>
              <a:t> – мозги, так как хотел быть умным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24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2483768" y="0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Приём «Создай паспорт»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111" y="1355113"/>
            <a:ext cx="8946232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аспорт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объекта «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Имя Прилагательное»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772816"/>
            <a:ext cx="756084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/>
              <a:t>Я – часть речи интересная,</a:t>
            </a:r>
          </a:p>
          <a:p>
            <a:r>
              <a:rPr lang="ru-RU" dirty="0"/>
              <a:t>Миру широко известная:</a:t>
            </a:r>
          </a:p>
          <a:p>
            <a:r>
              <a:rPr lang="ru-RU" dirty="0"/>
              <a:t>Опишу любой предмет –</a:t>
            </a:r>
          </a:p>
          <a:p>
            <a:r>
              <a:rPr lang="ru-RU" dirty="0"/>
              <a:t>В этом равных со мной нет.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Речь </a:t>
            </a:r>
            <a:r>
              <a:rPr lang="ru-RU" dirty="0"/>
              <a:t>со мною выразительна,</a:t>
            </a:r>
          </a:p>
          <a:p>
            <a:r>
              <a:rPr lang="ru-RU" dirty="0"/>
              <a:t>И точна, и удивительна.</a:t>
            </a:r>
          </a:p>
          <a:p>
            <a:r>
              <a:rPr lang="ru-RU" dirty="0"/>
              <a:t>Чтоб красиво говорить,</a:t>
            </a:r>
          </a:p>
          <a:p>
            <a:r>
              <a:rPr lang="ru-RU" dirty="0"/>
              <a:t>Мною нужно дорожить!</a:t>
            </a:r>
          </a:p>
          <a:p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23478"/>
              </p:ext>
            </p:extLst>
          </p:nvPr>
        </p:nvGraphicFramePr>
        <p:xfrm>
          <a:off x="971600" y="2995806"/>
          <a:ext cx="6988756" cy="3668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561"/>
                <a:gridCol w="2355561"/>
                <a:gridCol w="2277634"/>
              </a:tblGrid>
              <a:tr h="5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Элемент (объект)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Имя признака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 признака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22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Имя прилагательное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такое имя прилагательное?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Часть речи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обозначает имя прилагательное?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Признак предмета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какие вопросы отвечает?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Какой? Какая? Какое? Какие?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Начальная форма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Ед.ч.,</a:t>
                      </a:r>
                      <a:r>
                        <a:rPr lang="ru-RU" sz="1400" dirty="0" err="1">
                          <a:effectLst/>
                        </a:rPr>
                        <a:t>м.р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Изменяется по числам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Единственное число, множественное число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Изменение по родам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 единственном числе)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Мужской род, женский род, средний род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Изменение по падежам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И.п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Р.п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Д.п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В.п</a:t>
                      </a:r>
                      <a:r>
                        <a:rPr lang="ru-RU" sz="1400" dirty="0">
                          <a:effectLst/>
                        </a:rPr>
                        <a:t>., Т.п.,</a:t>
                      </a:r>
                      <a:r>
                        <a:rPr lang="ru-RU" sz="1400" dirty="0" err="1">
                          <a:effectLst/>
                        </a:rPr>
                        <a:t>П.п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4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483768" y="0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Приём «Создай паспорт»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336698"/>
            <a:ext cx="3715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Сказка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 Лиса и волк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Лиса и волк | aaBaby - Чем занять реб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2" y="1916832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7984" y="2204864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Имя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Создатель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Прописка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Внешний вид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Личные качества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Заветное желание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4324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5cbe74be25405bdd8bdc2247df12f78d9957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1846</Words>
  <Application>Microsoft Office PowerPoint</Application>
  <PresentationFormat>Экран (4:3)</PresentationFormat>
  <Paragraphs>351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Comic Sans MS</vt:lpstr>
      <vt:lpstr>Times New Roman</vt:lpstr>
      <vt:lpstr>Wingdings</vt:lpstr>
      <vt:lpstr>Тема Office</vt:lpstr>
      <vt:lpstr>Применение технологии ТРИЗ  на уроках в начальной школе </vt:lpstr>
      <vt:lpstr>Презентация PowerPoint</vt:lpstr>
      <vt:lpstr>ТРИЗ – теория решения изобретательских задач</vt:lpstr>
      <vt:lpstr>Презентация PowerPoint</vt:lpstr>
      <vt:lpstr>Методы и приёмы</vt:lpstr>
      <vt:lpstr>Приём «Хорошо-плохо» </vt:lpstr>
      <vt:lpstr>Приём «Создай паспорт» </vt:lpstr>
      <vt:lpstr>Презентация PowerPoint</vt:lpstr>
      <vt:lpstr>Презентация PowerPoint</vt:lpstr>
      <vt:lpstr>Приём «Да-Нетка»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  «Морфологический ящик»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 </vt:lpstr>
      <vt:lpstr>ТРИЗ</vt:lpstr>
      <vt:lpstr>ТРИЗ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 для детей</dc:title>
  <dc:creator>obstinate</dc:creator>
  <dc:description>Шаблон презентации с сайта https://presentation-creation.ru/</dc:description>
  <cp:lastModifiedBy>N. N. Nikolaeva</cp:lastModifiedBy>
  <cp:revision>1038</cp:revision>
  <dcterms:created xsi:type="dcterms:W3CDTF">2018-02-25T09:09:03Z</dcterms:created>
  <dcterms:modified xsi:type="dcterms:W3CDTF">2024-06-11T08:50:13Z</dcterms:modified>
</cp:coreProperties>
</file>