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sldIdLst>
    <p:sldId id="256" r:id="rId2"/>
    <p:sldId id="262" r:id="rId3"/>
    <p:sldId id="257" r:id="rId4"/>
    <p:sldId id="259" r:id="rId5"/>
    <p:sldId id="260" r:id="rId6"/>
    <p:sldId id="258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8D68A0-BE14-4D67-A4EB-1B82F54F8C75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686122-713C-468D-BE32-C92817E89E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274C0E-04D7-4D83-9915-2E75AC547787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53DA80-58BE-46B6-A674-3A5A218F55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87305C-4158-4788-8ED7-332BFB02F7AA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A18974-E78E-4573-97BA-1B18F6417F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AC4453-B88C-4ADC-A3B8-B63A20CE5CD6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69E936-2DA0-4177-ADD6-D574312774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20688B-E2FC-4FC3-8F6E-490C0A86C376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E10625-5AD9-4D83-AB5F-879D7B2002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2F2F47-17B0-41A8-9065-D07A6042DA96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D128B4-0FF3-402C-BE60-A775C531AA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CD116A-1FFB-4E50-962B-5998FD13F96C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662F2D-65B6-4B14-995A-4506FFC640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AF59D2-A12C-43C8-8E33-582CA7C25625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A9C347-F00B-48BE-9B0D-1B117CB7C8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9636AD-7A36-46C4-81A9-06760BDB291C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F6C348-D419-445B-9ADC-F65547D00F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8F7103-8762-4556-8A71-5B9A8945AB0D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B1357E-A39C-4F89-8A0D-34D0E03965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1E74F6-4824-41FB-BBE9-BF269A04090D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19A2A7-8E2D-42C8-9708-33FCB5C8EB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029EF92-263B-44E9-8FF5-DFC02ABB2DD7}" type="datetimeFigureOut">
              <a:rPr lang="ru-RU" smtClean="0"/>
              <a:pPr>
                <a:defRPr/>
              </a:pPr>
              <a:t>11.06.2024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1FB00CBF-B6D4-4848-B34C-0CD2634BB4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71572"/>
            <a:ext cx="7858180" cy="1828800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Мотивация учащихся на уроках в начальной школе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3786190"/>
            <a:ext cx="2415782" cy="2451122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/>
            <a:endParaRPr lang="ru-RU" alt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Подготовила учитель</a:t>
            </a:r>
          </a:p>
          <a:p>
            <a:pPr eaLnBrk="1" hangingPunct="1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  <a:cs typeface="Times New Roman" pitchFamily="18" charset="0"/>
              </a:rPr>
              <a:t> МОУ СШ№1</a:t>
            </a:r>
          </a:p>
          <a:p>
            <a:pPr eaLnBrk="1" hangingPunct="1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  <a:cs typeface="Times New Roman" pitchFamily="18" charset="0"/>
              </a:rPr>
              <a:t> Миловидова Л.А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895D1D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895D1D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895D1D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895D1D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Переславль,2024г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895D1D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s://kartinkin.net/uploads/posts/2022-03/1648077155_8-kartinkin-net-p-kartinki-chelovechek-dlya-prezentatsii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681" y="4149080"/>
            <a:ext cx="2452704" cy="1797350"/>
          </a:xfrm>
          <a:prstGeom prst="rect">
            <a:avLst/>
          </a:prstGeom>
          <a:noFill/>
        </p:spPr>
      </p:pic>
      <p:pic>
        <p:nvPicPr>
          <p:cNvPr id="30724" name="Picture 4" descr="https://abrakadabra.fun/uploads/posts/2022-01/1641380712_3-abrakadabra-fun-p-umnii-chelovechek-dlya-prezentatsii-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645024"/>
            <a:ext cx="247723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906002"/>
            <a:ext cx="7358114" cy="1165808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7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урока:</a:t>
            </a:r>
            <a:r>
              <a:rPr lang="ru-RU" altLang="ru-RU" sz="37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7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37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altLang="ru-RU" sz="37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этап. Актуализации и Пробного учебного действия</a:t>
            </a:r>
            <a:endParaRPr lang="ru-RU" sz="3700" u="sng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643314"/>
            <a:ext cx="8215370" cy="2500330"/>
          </a:xfrm>
        </p:spPr>
        <p:txBody>
          <a:bodyPr rtlCol="0">
            <a:noAutofit/>
          </a:bodyPr>
          <a:lstStyle/>
          <a:p>
            <a:pPr marL="1028700" indent="-1028700" algn="l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+mj-lt"/>
              <a:buAutoNum type="romanUcPeriod"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«Мозговой штурм»</a:t>
            </a:r>
          </a:p>
          <a:p>
            <a:pPr marL="1028700" indent="-1028700" algn="l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+mj-lt"/>
              <a:buAutoNum type="romanUcPeriod"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Да-</a:t>
            </a:r>
            <a:r>
              <a:rPr lang="ru-RU" sz="25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нетка</a:t>
            </a:r>
            <a:endParaRPr lang="ru-RU" sz="25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28700" indent="-1028700" algn="l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+mj-lt"/>
              <a:buAutoNum type="romanUcPeriod"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Просмотр видеофрагментов по изучаемым темам:</a:t>
            </a:r>
          </a:p>
          <a:p>
            <a:pPr marL="1906524" lvl="2" indent="-1028700" algn="l">
              <a:buClr>
                <a:schemeClr val="accent2">
                  <a:lumMod val="75000"/>
                </a:schemeClr>
              </a:buClr>
              <a:buSzPct val="76000"/>
              <a:buFont typeface="Wingdings" pitchFamily="2" charset="2"/>
              <a:buChar char="Ø"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заданием до просмотра</a:t>
            </a:r>
          </a:p>
          <a:p>
            <a:pPr marL="1906524" lvl="2" indent="-1028700" algn="l">
              <a:buClr>
                <a:schemeClr val="accent2">
                  <a:lumMod val="75000"/>
                </a:schemeClr>
              </a:buClr>
              <a:buSzPct val="76000"/>
              <a:buFont typeface="Wingdings" pitchFamily="2" charset="2"/>
              <a:buChar char="Ø"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задания</a:t>
            </a:r>
          </a:p>
          <a:p>
            <a:pPr marL="1906524" lvl="2" indent="-1028700" algn="l">
              <a:buClr>
                <a:schemeClr val="accent2">
                  <a:lumMod val="75000"/>
                </a:schemeClr>
              </a:buClr>
              <a:buSzPct val="76000"/>
              <a:buFont typeface="Wingdings" pitchFamily="2" charset="2"/>
              <a:buChar char="Ø"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заданием после просмотра</a:t>
            </a:r>
          </a:p>
          <a:p>
            <a:pPr marL="1028700" indent="-1028700" algn="l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+mj-lt"/>
              <a:buAutoNum type="romanUcPeriod"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Слепой текст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+mj-lt"/>
              <a:buAutoNum type="romanUcPeriod"/>
              <a:defRPr/>
            </a:pP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148" y="1909992"/>
            <a:ext cx="7749504" cy="1376132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7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урока:</a:t>
            </a:r>
            <a:r>
              <a:rPr lang="ru-RU" altLang="ru-RU" sz="37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7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37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altLang="ru-RU" sz="37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этап. Выявление места  и причины затруднения и выход из проблемы </a:t>
            </a:r>
            <a:endParaRPr lang="ru-RU" sz="3700" u="sng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714752"/>
            <a:ext cx="8107389" cy="2857520"/>
          </a:xfrm>
        </p:spPr>
        <p:txBody>
          <a:bodyPr rtlCol="0">
            <a:normAutofit fontScale="55000" lnSpcReduction="20000"/>
          </a:bodyPr>
          <a:lstStyle/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3000"/>
              <a:buFont typeface="Wingdings" pitchFamily="2" charset="2"/>
              <a:buChar char="ü"/>
              <a:defRPr/>
            </a:pP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алгоритма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3000"/>
              <a:buFont typeface="Wingdings" pitchFamily="2" charset="2"/>
              <a:buChar char="ü"/>
              <a:defRPr/>
            </a:pP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Слепая таблица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3000"/>
              <a:buFont typeface="Wingdings" pitchFamily="2" charset="2"/>
              <a:buChar char="ü"/>
              <a:defRPr/>
            </a:pP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Птичий базар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3000"/>
              <a:buFont typeface="Wingdings" pitchFamily="2" charset="2"/>
              <a:buChar char="ü"/>
              <a:defRPr/>
            </a:pP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Цепочка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3000"/>
              <a:buFont typeface="Wingdings" pitchFamily="2" charset="2"/>
              <a:buChar char="ü"/>
              <a:defRPr/>
            </a:pP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Расшифруй!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3000"/>
              <a:buFont typeface="Wingdings" pitchFamily="2" charset="2"/>
              <a:buChar char="ü"/>
              <a:defRPr/>
            </a:pP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Ребус, загадка, шарада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3000"/>
              <a:buFont typeface="Wingdings" pitchFamily="2" charset="2"/>
              <a:buChar char="ü"/>
              <a:defRPr/>
            </a:pP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Помощники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3000"/>
              <a:buFont typeface="Wingdings" pitchFamily="2" charset="2"/>
              <a:buChar char="ü"/>
              <a:defRPr/>
            </a:pP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в виде проблемного вопроса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3000"/>
              <a:buFont typeface="Wingdings" pitchFamily="2" charset="2"/>
              <a:buChar char="ü"/>
              <a:defRPr/>
            </a:pP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Группировка</a:t>
            </a:r>
          </a:p>
          <a:p>
            <a:pPr marL="342900" indent="-342900" algn="just" eaLnBrk="1" fontAlgn="auto" hangingPunct="1">
              <a:spcAft>
                <a:spcPts val="0"/>
              </a:spcAft>
              <a:buSzPct val="83000"/>
              <a:buFont typeface="Wingdings" pitchFamily="2" charset="2"/>
              <a:buChar char="ü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142984"/>
            <a:ext cx="7429552" cy="1857388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урока:</a:t>
            </a:r>
            <a:br>
              <a:rPr lang="ru-RU" alt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36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altLang="ru-RU" sz="36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этап. Первичное закрепление с проговариванием во внешней речи </a:t>
            </a:r>
            <a:endParaRPr lang="ru-RU" sz="3600" u="sng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8569325" cy="2357454"/>
          </a:xfrm>
        </p:spPr>
        <p:txBody>
          <a:bodyPr rtlCol="0">
            <a:normAutofit/>
          </a:bodyPr>
          <a:lstStyle/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Феномен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Чего больше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Я беру тебя с собой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214422"/>
            <a:ext cx="6858048" cy="1714512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урока:</a:t>
            </a:r>
            <a:r>
              <a:rPr lang="ru-RU" alt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36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36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этап. Самостоятельная работа с проверкой по эталону </a:t>
            </a:r>
            <a:endParaRPr lang="ru-RU" sz="3600" u="sng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8358246" cy="2643206"/>
          </a:xfrm>
        </p:spPr>
        <p:txBody>
          <a:bodyPr rtlCol="0">
            <a:normAutofit/>
          </a:bodyPr>
          <a:lstStyle/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Цифровой диктант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Буквенный диктант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Тренировочная к-р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Блиц-контрольная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Творческий тест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Соответствие фактов и понятий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4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571612"/>
            <a:ext cx="7000924" cy="1357322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урока:</a:t>
            </a:r>
            <a:r>
              <a:rPr lang="ru-RU" alt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36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altLang="ru-RU" sz="36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этап. Включение в систему знаний и повторения</a:t>
            </a:r>
            <a:endParaRPr lang="ru-RU" sz="3600" u="sng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786190"/>
            <a:ext cx="7858180" cy="2500330"/>
          </a:xfrm>
        </p:spPr>
        <p:txBody>
          <a:bodyPr rtlCol="0">
            <a:normAutofit fontScale="85000" lnSpcReduction="20000"/>
          </a:bodyPr>
          <a:lstStyle/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Повторяем с контролем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Свои примеры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Починить цепочку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Назвать одним словом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Немая схема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Кроссворд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Собери модель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37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214422"/>
            <a:ext cx="6643734" cy="1785926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урока:</a:t>
            </a:r>
            <a:r>
              <a:rPr lang="ru-RU" alt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36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altLang="ru-RU" sz="36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этап. Рефлексия учебной деятельности</a:t>
            </a:r>
            <a:endParaRPr lang="ru-RU" sz="3600" u="sng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57628"/>
            <a:ext cx="8072494" cy="2214578"/>
          </a:xfrm>
        </p:spPr>
        <p:txBody>
          <a:bodyPr rtlCol="0">
            <a:normAutofit lnSpcReduction="10000"/>
          </a:bodyPr>
          <a:lstStyle/>
          <a:p>
            <a:pPr marL="857250" indent="-857250" algn="l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Эмоциональная</a:t>
            </a:r>
          </a:p>
          <a:p>
            <a:pPr marL="857250" indent="-857250" algn="l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Рефлексия деятельности(«Лесенка успеха», «Дерево успеха», «Светофор» «Вагончики», «Знаки»)</a:t>
            </a:r>
          </a:p>
          <a:p>
            <a:pPr marL="857250" indent="-857250" algn="l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Рефлексия содержания материала(Теги, таблица, анкета)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endParaRPr lang="ru-RU" sz="23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715072" y="2571744"/>
            <a:ext cx="6000728" cy="726920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6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3429000"/>
            <a:ext cx="8569325" cy="30241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ru-RU" sz="3600" dirty="0" smtClean="0"/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8167" t="34046" r="-46"/>
          <a:stretch>
            <a:fillRect/>
          </a:stretch>
        </p:blipFill>
        <p:spPr bwMode="auto">
          <a:xfrm>
            <a:off x="285720" y="428604"/>
            <a:ext cx="850112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33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929618" cy="2071702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“Интерес к учению появляется только тогда, когда есть вдохновение, рождающееся от успеха”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53137" y="2767006"/>
            <a:ext cx="2962267" cy="519118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В.А.Сухомлинский</a:t>
            </a:r>
            <a:endParaRPr lang="ru-RU" sz="2400" u="sng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9698" name="Picture 2" descr="http://i.mycdn.me/i?r=AzFIxPtkV78jcmdRfpoIOyaJzpbl49xa0eYdvsKA15pWVDO7EuABt8t6j6ROsg0SwU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857628"/>
            <a:ext cx="1787892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00" name="Picture 4" descr="https://sprint-olympic.ru/wp-content/uploads/71506326fda7e38384f6f0c302696db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786191"/>
            <a:ext cx="2714643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929618" cy="1500198"/>
          </a:xfrm>
          <a:extLst/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500" b="1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Причины снижения интереса к учению:</a:t>
            </a:r>
            <a:endParaRPr lang="ru-RU" sz="35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714752"/>
            <a:ext cx="8143932" cy="2499760"/>
          </a:xfrm>
        </p:spPr>
        <p:txBody>
          <a:bodyPr rtlCol="0">
            <a:normAutofit/>
          </a:bodyPr>
          <a:lstStyle/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79000"/>
              <a:buFont typeface="Wingdings" pitchFamily="2" charset="2"/>
              <a:buChar char="ü"/>
              <a:defRPr/>
            </a:pPr>
            <a:r>
              <a:rPr lang="ru-RU" altLang="ru-RU" sz="2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Пробелы в знаниях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79000"/>
              <a:buFont typeface="Wingdings" pitchFamily="2" charset="2"/>
              <a:buChar char="ü"/>
              <a:defRPr/>
            </a:pPr>
            <a:r>
              <a:rPr lang="ru-RU" altLang="ru-RU" sz="2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приемов и навыков учебного труда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79000"/>
              <a:buFont typeface="Wingdings" pitchFamily="2" charset="2"/>
              <a:buChar char="ü"/>
              <a:defRPr/>
            </a:pPr>
            <a:r>
              <a:rPr lang="ru-RU" altLang="ru-RU" sz="2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Нарушение взаимоотношений 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79000"/>
              <a:buFont typeface="Wingdings" pitchFamily="2" charset="2"/>
              <a:buChar char="ü"/>
              <a:defRPr/>
            </a:pPr>
            <a:r>
              <a:rPr lang="ru-RU" altLang="ru-RU" sz="2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Сильные </a:t>
            </a:r>
            <a:r>
              <a:rPr lang="ru-RU" altLang="ru-RU" sz="29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внеучебные</a:t>
            </a:r>
            <a:r>
              <a:rPr lang="ru-RU" altLang="ru-RU" sz="2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интересы</a:t>
            </a:r>
          </a:p>
          <a:p>
            <a:pPr marL="571500" indent="-5715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sz="4600" b="1" dirty="0">
              <a:solidFill>
                <a:srgbClr val="FFFF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8215370" cy="1428760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800" b="1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Условия формирования мотивации:</a:t>
            </a:r>
            <a:endParaRPr lang="ru-RU" sz="38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714752"/>
            <a:ext cx="8429684" cy="2571768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Положительное отношение к школьному коллективу</a:t>
            </a:r>
            <a:endParaRPr lang="ru-RU" sz="26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Улучшение  материального обеспечения учебного процесса</a:t>
            </a:r>
            <a:endParaRPr lang="ru-RU" sz="26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необходимого минимума запаса знаний</a:t>
            </a:r>
            <a:endParaRPr lang="ru-RU" sz="26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Вооружение основными практическими умениями и навыками</a:t>
            </a:r>
            <a:endParaRPr lang="ru-RU" sz="26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928670"/>
            <a:ext cx="8858312" cy="1928826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b="1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Педагогическая работа по формированию мотивации</a:t>
            </a:r>
            <a:endParaRPr lang="ru-RU" sz="40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714752"/>
            <a:ext cx="8392446" cy="2571768"/>
          </a:xfrm>
        </p:spPr>
        <p:txBody>
          <a:bodyPr rtlCol="0">
            <a:normAutofit/>
          </a:bodyPr>
          <a:lstStyle/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сотрудничества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Воспитание социальных установок и идеалов</a:t>
            </a:r>
          </a:p>
          <a:p>
            <a:pPr marL="571500" indent="-5715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Тренировка отдельных мотивов и других побуждений, входящих в мотивационную сферу        </a:t>
            </a:r>
            <a:endParaRPr lang="ru-RU" sz="3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b="1" dirty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1142976" y="1201312"/>
            <a:ext cx="6777318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400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Педагогическая работа по формированию </a:t>
            </a:r>
            <a:r>
              <a:rPr lang="ru-RU" altLang="ru-RU" sz="44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мотивации</a:t>
            </a:r>
            <a:endParaRPr lang="ru-RU" sz="44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3701" y="3714752"/>
            <a:ext cx="8178827" cy="1928256"/>
          </a:xfrm>
        </p:spPr>
        <p:txBody>
          <a:bodyPr rtlCol="0">
            <a:normAutofit/>
          </a:bodyPr>
          <a:lstStyle/>
          <a:p>
            <a:pPr marL="457200" indent="-4572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alt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Поощрение разных способов и результатов решения</a:t>
            </a:r>
          </a:p>
          <a:p>
            <a:pPr marL="457200" indent="-4572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alt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приёмов самоконтроля</a:t>
            </a:r>
          </a:p>
          <a:p>
            <a:pPr marL="457200" indent="-457200" algn="just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alt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Снимать отрицательные эмоции неуверенности</a:t>
            </a:r>
          </a:p>
          <a:p>
            <a:pPr marL="457200" indent="-45720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ru-RU" altLang="ru-RU" sz="3200" b="1" dirty="0">
              <a:solidFill>
                <a:srgbClr val="FFFF00"/>
              </a:solidFill>
            </a:endParaRP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40702"/>
            <a:ext cx="7493115" cy="2088232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Условия развития познавательного интереса</a:t>
            </a:r>
            <a:endParaRPr lang="ru-RU" sz="4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3643314"/>
            <a:ext cx="8215370" cy="2642636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в группах и парах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обучения в процесс самостоятельного поиска и «открытия» новых знаний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ИКТ на уроках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Связь ранее изученного материала с новым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должно быть трудным ,но посильным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</a:pP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212" y="571480"/>
            <a:ext cx="7782564" cy="2369994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dirty="0" smtClean="0"/>
              <a:t> </a:t>
            </a:r>
            <a:r>
              <a:rPr lang="ru-RU" altLang="ru-RU" sz="4000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Условия развития познавательного </a:t>
            </a:r>
            <a:r>
              <a:rPr lang="ru-RU" altLang="ru-RU" sz="40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интереса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643314"/>
            <a:ext cx="8572560" cy="2500330"/>
          </a:xfrm>
        </p:spPr>
        <p:txBody>
          <a:bodyPr rtlCol="0">
            <a:no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чаще проверяется и оценивается работа школьника, тем интереснее ему работать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Позитивная психологическая атмосфера урока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младше ребенок, тем больше материал должен подаваться в образной форме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обучении должны создаваться возможности для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твочества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1000"/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на уроке ситуации успеха для учащихся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344758"/>
            <a:ext cx="8496944" cy="1584176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урока:</a:t>
            </a: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en-US" altLang="ru-RU" sz="4000" u="sng" dirty="0" smtClean="0">
                <a:solidFill>
                  <a:schemeClr val="accent2">
                    <a:lumMod val="75000"/>
                  </a:schemeClr>
                </a:solidFill>
                <a:effectLst/>
                <a:uFill>
                  <a:solidFill>
                    <a:schemeClr val="accent2"/>
                  </a:solidFill>
                </a:u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4000" u="sng" dirty="0" smtClean="0">
                <a:solidFill>
                  <a:schemeClr val="accent2">
                    <a:lumMod val="75000"/>
                  </a:schemeClr>
                </a:solidFill>
                <a:effectLst/>
                <a:uFill>
                  <a:solidFill>
                    <a:schemeClr val="accent2"/>
                  </a:solidFill>
                </a:uFill>
                <a:latin typeface="Times New Roman" pitchFamily="18" charset="0"/>
                <a:cs typeface="Times New Roman" pitchFamily="18" charset="0"/>
              </a:rPr>
              <a:t> этап. Мотивация</a:t>
            </a:r>
            <a:endParaRPr lang="ru-RU" sz="4000" u="sng" dirty="0">
              <a:solidFill>
                <a:schemeClr val="accent2">
                  <a:lumMod val="75000"/>
                </a:schemeClr>
              </a:solidFill>
              <a:effectLst/>
              <a:uFill>
                <a:solidFill>
                  <a:schemeClr val="accent2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5" y="3786190"/>
            <a:ext cx="7143799" cy="2286016"/>
          </a:xfrm>
        </p:spPr>
        <p:txBody>
          <a:bodyPr rtlCol="0">
            <a:normAutofit/>
          </a:bodyPr>
          <a:lstStyle/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Психологический настрой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Погружение в урок</a:t>
            </a:r>
          </a:p>
          <a:p>
            <a:pPr marL="857250" indent="-857250" algn="just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2000"/>
              <a:buFont typeface="+mj-lt"/>
              <a:buAutoNum type="romanUcPeriod"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Эпиграф к уроку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439</TotalTime>
  <Words>359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Times New Roman</vt:lpstr>
      <vt:lpstr>Verdana</vt:lpstr>
      <vt:lpstr>Wingdings</vt:lpstr>
      <vt:lpstr>Wingdings 2</vt:lpstr>
      <vt:lpstr>Аспект</vt:lpstr>
      <vt:lpstr>Мотивация учащихся на уроках в начальной школе</vt:lpstr>
      <vt:lpstr>“Интерес к учению появляется только тогда, когда есть вдохновение, рождающееся от успеха” </vt:lpstr>
      <vt:lpstr>Причины снижения интереса к учению:</vt:lpstr>
      <vt:lpstr>Условия формирования мотивации:</vt:lpstr>
      <vt:lpstr>Педагогическая работа по формированию мотивации</vt:lpstr>
      <vt:lpstr>Педагогическая работа по формированию мотивации</vt:lpstr>
      <vt:lpstr>Условия развития познавательного интереса</vt:lpstr>
      <vt:lpstr> Условия развития познавательного интереса</vt:lpstr>
      <vt:lpstr>Этапы урока: I этап. Мотивация</vt:lpstr>
      <vt:lpstr>Этапы урока: II этап. Актуализации и Пробного учебного действия</vt:lpstr>
      <vt:lpstr>Этапы урока: III этап. Выявление места  и причины затруднения и выход из проблемы </vt:lpstr>
      <vt:lpstr>Этапы урока: IV этап. Первичное закрепление с проговариванием во внешней речи </vt:lpstr>
      <vt:lpstr>Этапы урока: V этап. Самостоятельная работа с проверкой по эталону </vt:lpstr>
      <vt:lpstr>Этапы урока: VI этап. Включение в систему знаний и повторения</vt:lpstr>
      <vt:lpstr>Этапы урока: VII этап. Рефлексия учебной деятельности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Фразеологизмы. Значение фразеологизмов.</dc:title>
  <dc:creator>Пользователь</dc:creator>
  <cp:lastModifiedBy>N. N. Nikolaeva</cp:lastModifiedBy>
  <cp:revision>42</cp:revision>
  <dcterms:created xsi:type="dcterms:W3CDTF">2017-04-14T16:02:31Z</dcterms:created>
  <dcterms:modified xsi:type="dcterms:W3CDTF">2024-06-11T08:15:34Z</dcterms:modified>
</cp:coreProperties>
</file>