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77" r:id="rId2"/>
    <p:sldId id="289" r:id="rId3"/>
    <p:sldId id="276" r:id="rId4"/>
    <p:sldId id="291" r:id="rId5"/>
    <p:sldId id="292" r:id="rId6"/>
    <p:sldId id="293" r:id="rId7"/>
    <p:sldId id="290" r:id="rId8"/>
    <p:sldId id="299" r:id="rId9"/>
    <p:sldId id="301" r:id="rId10"/>
    <p:sldId id="300" r:id="rId11"/>
    <p:sldId id="302" r:id="rId12"/>
    <p:sldId id="286" r:id="rId13"/>
    <p:sldId id="260" r:id="rId14"/>
    <p:sldId id="266" r:id="rId15"/>
    <p:sldId id="261" r:id="rId16"/>
    <p:sldId id="262" r:id="rId17"/>
    <p:sldId id="263" r:id="rId18"/>
    <p:sldId id="308" r:id="rId19"/>
    <p:sldId id="304" r:id="rId20"/>
    <p:sldId id="305" r:id="rId21"/>
    <p:sldId id="306" r:id="rId22"/>
    <p:sldId id="271" r:id="rId23"/>
    <p:sldId id="270" r:id="rId24"/>
    <p:sldId id="272" r:id="rId25"/>
    <p:sldId id="310" r:id="rId26"/>
    <p:sldId id="269" r:id="rId27"/>
    <p:sldId id="284" r:id="rId28"/>
    <p:sldId id="287" r:id="rId29"/>
    <p:sldId id="312" r:id="rId30"/>
    <p:sldId id="282" r:id="rId31"/>
    <p:sldId id="313" r:id="rId32"/>
    <p:sldId id="281" r:id="rId33"/>
    <p:sldId id="283" r:id="rId34"/>
    <p:sldId id="288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EC2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7" autoAdjust="0"/>
    <p:restoredTop sz="94617" autoAdjust="0"/>
  </p:normalViewPr>
  <p:slideViewPr>
    <p:cSldViewPr>
      <p:cViewPr varScale="1">
        <p:scale>
          <a:sx n="109" d="100"/>
          <a:sy n="109" d="100"/>
        </p:scale>
        <p:origin x="498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5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14CCAFD-B923-44C1-A186-3DB792DC1E95}" type="datetimeFigureOut">
              <a:rPr lang="ru-RU"/>
              <a:pPr>
                <a:defRPr/>
              </a:pPr>
              <a:t>04.04.2024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4DFCCBF-4D85-43F5-AB06-E96531AB65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8820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DFCCBF-4D85-43F5-AB06-E96531AB6523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735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C12B0D4-EC9C-40FF-8341-BC5750B65229}" type="slidenum">
              <a:rPr lang="ru-RU" altLang="ru-RU" smtClean="0"/>
              <a:pPr/>
              <a:t>14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DFCCBF-4D85-43F5-AB06-E96531AB6523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873870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D173D-6024-4355-8781-8BE9189EA639}" type="datetimeFigureOut">
              <a:rPr lang="ru-RU"/>
              <a:pPr>
                <a:defRPr/>
              </a:pPr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26D43-1F53-430D-85C8-F5C3AB6614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DD2A4-156A-41CC-A61A-0F0BC8B9FD4E}" type="datetimeFigureOut">
              <a:rPr lang="ru-RU"/>
              <a:pPr>
                <a:defRPr/>
              </a:pPr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E452A-7695-408F-9B74-7923C96BF7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C70A5-9F5A-4A3F-A2C6-232C4C3C9B62}" type="datetimeFigureOut">
              <a:rPr lang="ru-RU"/>
              <a:pPr>
                <a:defRPr/>
              </a:pPr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7BCC7-638C-4410-BB00-FB1AB27A19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E0EDF-F087-4CE9-9E93-988E79DC559A}" type="datetimeFigureOut">
              <a:rPr lang="ru-RU"/>
              <a:pPr>
                <a:defRPr/>
              </a:pPr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80946-A560-4544-9B17-BEF54C7EF7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4B456-CDB2-46D8-A66C-E842ED76F610}" type="datetimeFigureOut">
              <a:rPr lang="ru-RU"/>
              <a:pPr>
                <a:defRPr/>
              </a:pPr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0751B-A424-49ED-AF27-73D0A7E3DD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5045D-9A11-455B-BC42-55DCCCA34AF9}" type="datetimeFigureOut">
              <a:rPr lang="ru-RU"/>
              <a:pPr>
                <a:defRPr/>
              </a:pPr>
              <a:t>04.04.2024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8FA05-083E-450E-B97A-680E0C2E12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8D9F0-1370-4D79-AA83-319643526048}" type="datetimeFigureOut">
              <a:rPr lang="ru-RU"/>
              <a:pPr>
                <a:defRPr/>
              </a:pPr>
              <a:t>04.04.2024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CE2EB-15B7-49FB-8E61-4E0C1EC8E0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6A413-541F-480C-B78B-E90F95568F9B}" type="datetimeFigureOut">
              <a:rPr lang="ru-RU"/>
              <a:pPr>
                <a:defRPr/>
              </a:pPr>
              <a:t>04.04.2024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5FCCE-6E49-45BE-9A10-70DF25664D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84009-1540-49F6-AEE3-310AD4A13EBA}" type="datetimeFigureOut">
              <a:rPr lang="ru-RU"/>
              <a:pPr>
                <a:defRPr/>
              </a:pPr>
              <a:t>04.04.2024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EEAAE-81AA-4E78-A09C-09D261D42D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5BBCA-BAE0-4130-A3B7-383EFE5A8EDE}" type="datetimeFigureOut">
              <a:rPr lang="ru-RU"/>
              <a:pPr>
                <a:defRPr/>
              </a:pPr>
              <a:t>04.04.2024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8611D-0A35-45C9-A4ED-7E27491387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8F00E-7BA6-496A-8A25-32AB9B095EC7}" type="datetimeFigureOut">
              <a:rPr lang="ru-RU"/>
              <a:pPr>
                <a:defRPr/>
              </a:pPr>
              <a:t>04.04.2024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F6FDA-3A0A-43AE-A24A-FDF82F21A3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0E6AE7-7AF6-42F9-9614-07448E757AA9}" type="datetimeFigureOut">
              <a:rPr lang="ru-RU"/>
              <a:pPr>
                <a:defRPr/>
              </a:pPr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B1C7AC-3F69-4365-AD5A-7D76C60C91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с двумя скругленными противолежащими углами 6"/>
          <p:cNvSpPr/>
          <p:nvPr userDrawn="1"/>
        </p:nvSpPr>
        <p:spPr>
          <a:xfrm>
            <a:off x="214282" y="214290"/>
            <a:ext cx="8643998" cy="6429420"/>
          </a:xfrm>
          <a:prstGeom prst="round2DiagRect">
            <a:avLst/>
          </a:prstGeom>
          <a:ln w="57150">
            <a:solidFill>
              <a:srgbClr val="0033CC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4" name="Рисунок 7" descr="а.pn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500688"/>
            <a:ext cx="1062038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Рисунок 8" descr="О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75613" y="-142875"/>
            <a:ext cx="1068387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Рисунок 9" descr="147217_html_14a4941f.gif"/>
          <p:cNvPicPr>
            <a:picLocks noChangeAspect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214438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Рисунок 10" descr="13b14e4s-960.jpg"/>
          <p:cNvPicPr>
            <a:picLocks noChangeAspect="1"/>
          </p:cNvPicPr>
          <p:nvPr userDrawn="1"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088786">
            <a:off x="7546975" y="5505450"/>
            <a:ext cx="16287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215786"/>
            <a:ext cx="8136904" cy="1908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750"/>
              </a:spcBef>
              <a:spcAft>
                <a:spcPts val="1200"/>
              </a:spcAft>
            </a:pPr>
            <a:r>
              <a:rPr lang="ru-RU" sz="2800" b="1" kern="1800" dirty="0">
                <a:solidFill>
                  <a:srgbClr val="00206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«Использование </a:t>
            </a:r>
            <a:r>
              <a:rPr lang="ru-RU" sz="2800" b="1" kern="1800" dirty="0" smtClean="0">
                <a:solidFill>
                  <a:srgbClr val="00206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kern="1800" dirty="0" smtClean="0">
                <a:solidFill>
                  <a:srgbClr val="00206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kern="1800" dirty="0" smtClean="0">
                <a:solidFill>
                  <a:srgbClr val="00206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приёмов </a:t>
            </a:r>
            <a:r>
              <a:rPr lang="ru-RU" sz="2800" b="1" kern="1800" dirty="0">
                <a:solidFill>
                  <a:srgbClr val="00206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мнемотехники </a:t>
            </a:r>
            <a:br>
              <a:rPr lang="ru-RU" sz="2800" b="1" kern="1800" dirty="0">
                <a:solidFill>
                  <a:srgbClr val="00206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kern="1800" dirty="0">
                <a:solidFill>
                  <a:srgbClr val="00206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развития памяти младших школьников»</a:t>
            </a:r>
            <a:endParaRPr lang="ru-RU" sz="2800" dirty="0">
              <a:solidFill>
                <a:srgbClr val="002060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35696" y="400727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общеобразовательное учреждение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«Средняя школа № 1»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64087" y="4149080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выполнила: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Кургузова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Н. 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5816" y="5733256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Переславль – Залесский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2024 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api.rbsmi.ru/attachments/009739e36718cdcb6f3d28d1d52962c6bcc9e268/store/crop/0/0/960/720/1600/0/0/af3f586569c70dbb2250888f09fce13154a47f0b8fe4a91625ad44f412ab/94f40d8d208d11c4c604914e96bfba9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655" y="3124707"/>
            <a:ext cx="3412333" cy="25592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24" y="273158"/>
            <a:ext cx="8229600" cy="1440160"/>
          </a:xfrm>
        </p:spPr>
        <p:txBody>
          <a:bodyPr/>
          <a:lstStyle/>
          <a:p>
            <a:r>
              <a:rPr lang="ru-RU" altLang="ru-RU" sz="3200" i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/>
            </a:r>
            <a:br>
              <a:rPr lang="ru-RU" altLang="ru-RU" sz="3200" i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ru-RU" altLang="ru-RU" sz="3200" i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Мнемотехника </a:t>
            </a:r>
            <a:r>
              <a:rPr lang="ru-RU" altLang="ru-RU" sz="3200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строится</a:t>
            </a:r>
            <a:br>
              <a:rPr lang="ru-RU" altLang="ru-RU" sz="3200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ru-RU" altLang="ru-RU" sz="3200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от простого к сложному:</a:t>
            </a:r>
            <a:br>
              <a:rPr lang="ru-RU" altLang="ru-RU" sz="3200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2278099" y="3213100"/>
            <a:ext cx="4784651" cy="914400"/>
          </a:xfrm>
          <a:prstGeom prst="ellipse">
            <a:avLst/>
          </a:prstGeom>
          <a:solidFill>
            <a:srgbClr val="0099CC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мнемодорожка</a:t>
            </a:r>
            <a:endParaRPr kumimoji="0" lang="ru-RU" altLang="ru-RU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2100350" y="4868863"/>
            <a:ext cx="5086176" cy="1081087"/>
          </a:xfrm>
          <a:prstGeom prst="ellipse">
            <a:avLst/>
          </a:prstGeom>
          <a:solidFill>
            <a:srgbClr val="0099CC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мнемотаблица</a:t>
            </a:r>
            <a:endParaRPr kumimoji="0" lang="ru-RU" altLang="ru-RU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</a:endParaRPr>
          </a:p>
        </p:txBody>
      </p:sp>
      <p:sp>
        <p:nvSpPr>
          <p:cNvPr id="7" name="AutoShape 15"/>
          <p:cNvSpPr>
            <a:spLocks noChangeArrowheads="1"/>
          </p:cNvSpPr>
          <p:nvPr/>
        </p:nvSpPr>
        <p:spPr bwMode="auto">
          <a:xfrm>
            <a:off x="4427538" y="2349500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rgbClr val="0099CC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" name="AutoShape 16"/>
          <p:cNvSpPr>
            <a:spLocks noChangeArrowheads="1"/>
          </p:cNvSpPr>
          <p:nvPr/>
        </p:nvSpPr>
        <p:spPr bwMode="auto">
          <a:xfrm>
            <a:off x="4427538" y="4076700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rgbClr val="0099CC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2483768" y="1628800"/>
            <a:ext cx="4316326" cy="914400"/>
          </a:xfrm>
          <a:prstGeom prst="ellipse">
            <a:avLst/>
          </a:prstGeom>
          <a:solidFill>
            <a:srgbClr val="0099CC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мнемоквадрат</a:t>
            </a:r>
            <a:endParaRPr kumimoji="0" lang="ru-RU" altLang="ru-RU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965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2746" y="514028"/>
            <a:ext cx="82809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Мнемоквадрат</a:t>
            </a:r>
            <a:r>
              <a:rPr lang="ru-RU" sz="2800" dirty="0" smtClean="0"/>
              <a:t> </a:t>
            </a:r>
            <a:r>
              <a:rPr lang="ru-RU" sz="2800" dirty="0"/>
              <a:t>-   </a:t>
            </a:r>
            <a:r>
              <a:rPr lang="ru-RU" sz="2400" dirty="0"/>
              <a:t>одиночное изображение, которое </a:t>
            </a:r>
            <a:r>
              <a:rPr lang="ru-RU" sz="2400" dirty="0" smtClean="0"/>
              <a:t>   обозначает </a:t>
            </a:r>
            <a:r>
              <a:rPr lang="ru-RU" sz="2400" dirty="0"/>
              <a:t>одно слово, словосочетание или простое предложение.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5" y="1587733"/>
            <a:ext cx="828092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r>
              <a:rPr lang="ru-RU" sz="2800" b="1" i="1" dirty="0" err="1" smtClean="0">
                <a:solidFill>
                  <a:srgbClr val="002060"/>
                </a:solidFill>
              </a:rPr>
              <a:t>Мнемодорожка</a:t>
            </a:r>
            <a:r>
              <a:rPr lang="ru-RU" sz="2400" dirty="0" smtClean="0"/>
              <a:t> </a:t>
            </a:r>
            <a:r>
              <a:rPr lang="ru-RU" sz="2400" dirty="0"/>
              <a:t>– ряд картинок (3-5), по которым </a:t>
            </a:r>
          </a:p>
          <a:p>
            <a:r>
              <a:rPr lang="ru-RU" sz="2400" dirty="0"/>
              <a:t>можно составить небольшой рассказ в 2-4предложения.</a:t>
            </a:r>
          </a:p>
          <a:p>
            <a:r>
              <a:rPr lang="ru-RU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5" y="2938437"/>
            <a:ext cx="846274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r>
              <a:rPr lang="ru-RU" sz="2800" b="1" i="1" dirty="0" err="1" smtClean="0">
                <a:solidFill>
                  <a:srgbClr val="002060"/>
                </a:solidFill>
              </a:rPr>
              <a:t>Мнемотаблица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400" dirty="0"/>
              <a:t>– это целая схема, в которую заложен текст ( рассказ, стих, сказка и т. п.)</a:t>
            </a:r>
          </a:p>
        </p:txBody>
      </p:sp>
      <p:pic>
        <p:nvPicPr>
          <p:cNvPr id="5" name="Picture 2" descr="C:\Users\Пользователь\Desktop\Безымяwнн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261" b="48877"/>
          <a:stretch>
            <a:fillRect/>
          </a:stretch>
        </p:blipFill>
        <p:spPr bwMode="auto">
          <a:xfrm>
            <a:off x="270076" y="4653136"/>
            <a:ext cx="1421604" cy="1538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Пользователь\Desktop\Безымянный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42" b="81927"/>
          <a:stretch>
            <a:fillRect/>
          </a:stretch>
        </p:blipFill>
        <p:spPr bwMode="auto">
          <a:xfrm>
            <a:off x="2123008" y="4640451"/>
            <a:ext cx="3025775" cy="1538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Users\Пользователь\Desktop\картинки мнемотехника\img9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320568"/>
            <a:ext cx="3024335" cy="220390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87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gg\Desktop\radu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268760"/>
            <a:ext cx="6711702" cy="499071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226027" y="332656"/>
            <a:ext cx="64908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Запоминание </a:t>
            </a:r>
            <a:r>
              <a:rPr lang="ru-RU" sz="3200" b="1" dirty="0">
                <a:solidFill>
                  <a:srgbClr val="FF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цепочки слов</a:t>
            </a:r>
            <a:endParaRPr lang="ru-RU" sz="3200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i="1" dirty="0" smtClean="0">
                <a:solidFill>
                  <a:schemeClr val="tx2"/>
                </a:solidFill>
                <a:ea typeface="+mn-ea"/>
                <a:cs typeface="Arial" charset="0"/>
              </a:rPr>
              <a:t/>
            </a:r>
            <a:br>
              <a:rPr lang="ru-RU" sz="3600" b="1" i="1" dirty="0" smtClean="0">
                <a:solidFill>
                  <a:schemeClr val="tx2"/>
                </a:solidFill>
                <a:ea typeface="+mn-ea"/>
                <a:cs typeface="Arial" charset="0"/>
              </a:rPr>
            </a:br>
            <a:r>
              <a:rPr lang="ru-RU" sz="3600" b="1" i="1" dirty="0" smtClean="0">
                <a:solidFill>
                  <a:schemeClr val="tx2"/>
                </a:solidFill>
                <a:ea typeface="+mn-ea"/>
                <a:cs typeface="Arial" charset="0"/>
              </a:rPr>
              <a:t>Метод </a:t>
            </a:r>
            <a:r>
              <a:rPr lang="ru-RU" sz="3600" b="1" i="1" dirty="0">
                <a:solidFill>
                  <a:schemeClr val="tx2"/>
                </a:solidFill>
                <a:ea typeface="+mn-ea"/>
                <a:cs typeface="Arial" charset="0"/>
              </a:rPr>
              <a:t>зрительных ассоциаций</a:t>
            </a:r>
            <a:r>
              <a:rPr lang="ru-RU" sz="3600" b="1" i="1" dirty="0">
                <a:solidFill>
                  <a:prstClr val="black"/>
                </a:solidFill>
                <a:ea typeface="+mn-ea"/>
                <a:cs typeface="Arial" charset="0"/>
              </a:rPr>
              <a:t/>
            </a:r>
            <a:br>
              <a:rPr lang="ru-RU" sz="3600" b="1" i="1" dirty="0">
                <a:solidFill>
                  <a:prstClr val="black"/>
                </a:solidFill>
                <a:ea typeface="+mn-ea"/>
                <a:cs typeface="Arial" charset="0"/>
              </a:rPr>
            </a:br>
            <a:endParaRPr lang="ru-RU" dirty="0"/>
          </a:p>
        </p:txBody>
      </p:sp>
      <p:pic>
        <p:nvPicPr>
          <p:cNvPr id="5123" name="Рисунок 1" descr="http://www.science-education.ru/i/2015/4/16776/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2975" y="1597025"/>
            <a:ext cx="3241675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Рисунок 2" descr="http://www.science-education.ru/i/2015/4/16776/image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7050" y="1628775"/>
            <a:ext cx="3717925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Рисунок 7" descr="vokru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75038" y="4178300"/>
            <a:ext cx="2241550" cy="154146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084263" y="1196975"/>
            <a:ext cx="65055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i="1" u="sng" dirty="0">
                <a:solidFill>
                  <a:srgbClr val="1F497D"/>
                </a:solidFill>
                <a:latin typeface="Calibri"/>
                <a:ea typeface="+mj-ea"/>
              </a:rPr>
              <a:t>Слова с безударной гласной   </a:t>
            </a:r>
            <a:r>
              <a:rPr lang="ru-RU" sz="3600" b="1" i="1" u="sng" dirty="0">
                <a:solidFill>
                  <a:srgbClr val="FF0000"/>
                </a:solidFill>
                <a:latin typeface="Calibri"/>
                <a:ea typeface="+mj-ea"/>
              </a:rPr>
              <a:t>О</a:t>
            </a:r>
            <a:endParaRPr lang="ru-RU" u="sng" dirty="0">
              <a:solidFill>
                <a:srgbClr val="FF0000"/>
              </a:solidFill>
            </a:endParaRPr>
          </a:p>
        </p:txBody>
      </p:sp>
      <p:pic>
        <p:nvPicPr>
          <p:cNvPr id="15" name="Рисунок 14" descr="kr-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988" y="4278313"/>
            <a:ext cx="2743200" cy="16891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6" name="Рисунок 15" descr="kosmon-1.jpg"/>
          <p:cNvPicPr>
            <a:picLocks noChangeAspect="1"/>
          </p:cNvPicPr>
          <p:nvPr/>
        </p:nvPicPr>
        <p:blipFill>
          <a:blip r:embed="rId6" cstate="print"/>
          <a:srcRect b="22726"/>
          <a:stretch>
            <a:fillRect/>
          </a:stretch>
        </p:blipFill>
        <p:spPr bwMode="auto">
          <a:xfrm>
            <a:off x="406400" y="4452938"/>
            <a:ext cx="2879725" cy="14827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9" name="Рисунок 18" descr="avto-1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75038" y="2547938"/>
            <a:ext cx="2190750" cy="14605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8" name="Рисунок 17" descr="gorjachi.jpg"/>
          <p:cNvPicPr>
            <a:picLocks noChangeAspect="1"/>
          </p:cNvPicPr>
          <p:nvPr/>
        </p:nvPicPr>
        <p:blipFill>
          <a:blip r:embed="rId8" cstate="print"/>
          <a:srcRect b="11765"/>
          <a:stretch>
            <a:fillRect/>
          </a:stretch>
        </p:blipFill>
        <p:spPr bwMode="auto">
          <a:xfrm>
            <a:off x="406400" y="1960563"/>
            <a:ext cx="2879725" cy="169386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7" name="Рисунок 16" descr="korabl-1.jpg"/>
          <p:cNvPicPr>
            <a:picLocks noChangeAspect="1"/>
          </p:cNvPicPr>
          <p:nvPr/>
        </p:nvPicPr>
        <p:blipFill>
          <a:blip r:embed="rId9" cstate="print"/>
          <a:srcRect b="8511"/>
          <a:stretch>
            <a:fillRect/>
          </a:stretch>
        </p:blipFill>
        <p:spPr bwMode="auto">
          <a:xfrm>
            <a:off x="5868988" y="2030413"/>
            <a:ext cx="2787650" cy="15716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srusstv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125" y="3500438"/>
            <a:ext cx="2484438" cy="16573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6" name="Рисунок 5" descr="bas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95650" y="1304925"/>
            <a:ext cx="2376488" cy="158273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" name="Содержимое 4" descr="alleja1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rcRect t="1187" r="11971"/>
          <a:stretch>
            <a:fillRect/>
          </a:stretch>
        </p:blipFill>
        <p:spPr>
          <a:xfrm>
            <a:off x="488950" y="1311275"/>
            <a:ext cx="2374900" cy="1584325"/>
          </a:xfrm>
          <a:ln>
            <a:solidFill>
              <a:srgbClr val="0070C0"/>
            </a:solidFill>
          </a:ln>
        </p:spPr>
      </p:pic>
      <p:pic>
        <p:nvPicPr>
          <p:cNvPr id="8" name="Рисунок 7" descr="kolonna.jpg"/>
          <p:cNvPicPr>
            <a:picLocks noChangeAspect="1"/>
          </p:cNvPicPr>
          <p:nvPr/>
        </p:nvPicPr>
        <p:blipFill>
          <a:blip r:embed="rId6" cstate="print"/>
          <a:srcRect r="2222"/>
          <a:stretch>
            <a:fillRect/>
          </a:stretch>
        </p:blipFill>
        <p:spPr bwMode="auto">
          <a:xfrm>
            <a:off x="3295650" y="3500438"/>
            <a:ext cx="2428875" cy="16573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7174" name="TextBox 8"/>
          <p:cNvSpPr txBox="1">
            <a:spLocks noChangeArrowheads="1"/>
          </p:cNvSpPr>
          <p:nvPr/>
        </p:nvSpPr>
        <p:spPr bwMode="auto">
          <a:xfrm>
            <a:off x="3203575" y="549275"/>
            <a:ext cx="1857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/>
          </a:p>
        </p:txBody>
      </p:sp>
      <p:sp>
        <p:nvSpPr>
          <p:cNvPr id="10" name="TextBox 9"/>
          <p:cNvSpPr txBox="1"/>
          <p:nvPr/>
        </p:nvSpPr>
        <p:spPr>
          <a:xfrm>
            <a:off x="1331913" y="444500"/>
            <a:ext cx="65055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i="1" u="sng" dirty="0">
                <a:solidFill>
                  <a:srgbClr val="1F497D"/>
                </a:solidFill>
                <a:latin typeface="Calibri"/>
                <a:ea typeface="+mj-ea"/>
              </a:rPr>
              <a:t>Слова с </a:t>
            </a:r>
            <a:r>
              <a:rPr lang="ru-RU" sz="3600" b="1" i="1" u="sng" dirty="0">
                <a:solidFill>
                  <a:srgbClr val="FF0000"/>
                </a:solidFill>
                <a:latin typeface="Calibri"/>
                <a:ea typeface="+mj-ea"/>
              </a:rPr>
              <a:t>удвоенной</a:t>
            </a:r>
            <a:r>
              <a:rPr lang="ru-RU" sz="3600" b="1" i="1" u="sng" dirty="0">
                <a:solidFill>
                  <a:srgbClr val="1F497D"/>
                </a:solidFill>
                <a:latin typeface="Calibri"/>
                <a:ea typeface="+mj-ea"/>
              </a:rPr>
              <a:t> согласной</a:t>
            </a:r>
            <a:endParaRPr lang="ru-RU" u="sng" dirty="0">
              <a:solidFill>
                <a:srgbClr val="FF0000"/>
              </a:solidFill>
            </a:endParaRPr>
          </a:p>
        </p:txBody>
      </p:sp>
      <p:pic>
        <p:nvPicPr>
          <p:cNvPr id="11" name="Рисунок 10" descr="kollekcija-1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325" y="1281113"/>
            <a:ext cx="2409825" cy="16065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2" name="Рисунок 11" descr="zhuzhat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3000" y="3535363"/>
            <a:ext cx="2368550" cy="157956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227138" y="531813"/>
            <a:ext cx="650557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i="1" u="sng" dirty="0">
                <a:solidFill>
                  <a:srgbClr val="1F497D"/>
                </a:solidFill>
                <a:latin typeface="Calibri"/>
                <a:ea typeface="+mj-ea"/>
              </a:rPr>
              <a:t>Слова с безударной гласной  </a:t>
            </a:r>
            <a:r>
              <a:rPr lang="ru-RU" sz="3600" b="1" i="1" u="sng" dirty="0">
                <a:solidFill>
                  <a:srgbClr val="FF0000"/>
                </a:solidFill>
                <a:latin typeface="Calibri"/>
                <a:ea typeface="+mj-ea"/>
              </a:rPr>
              <a:t>А</a:t>
            </a:r>
            <a:endParaRPr lang="ru-RU" u="sng" dirty="0">
              <a:solidFill>
                <a:srgbClr val="FF0000"/>
              </a:solidFill>
            </a:endParaRPr>
          </a:p>
        </p:txBody>
      </p:sp>
      <p:pic>
        <p:nvPicPr>
          <p:cNvPr id="14" name="Рисунок 13" descr="karandahc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552" y="1340768"/>
            <a:ext cx="2370138" cy="1579563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5" name="Рисунок 14" descr="abazur-3.jpg"/>
          <p:cNvPicPr>
            <a:picLocks noChangeAspect="1"/>
          </p:cNvPicPr>
          <p:nvPr/>
        </p:nvPicPr>
        <p:blipFill>
          <a:blip r:embed="rId10" cstate="print"/>
          <a:srcRect b="9334"/>
          <a:stretch>
            <a:fillRect/>
          </a:stretch>
        </p:blipFill>
        <p:spPr bwMode="auto">
          <a:xfrm>
            <a:off x="3222625" y="1349375"/>
            <a:ext cx="2579688" cy="1560513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6" name="Рисунок 15" descr="aprel-1.jpg"/>
          <p:cNvPicPr>
            <a:picLocks noChangeAspect="1"/>
          </p:cNvPicPr>
          <p:nvPr/>
        </p:nvPicPr>
        <p:blipFill>
          <a:blip r:embed="rId11" cstate="print"/>
          <a:srcRect b="12598"/>
          <a:stretch>
            <a:fillRect/>
          </a:stretch>
        </p:blipFill>
        <p:spPr bwMode="auto">
          <a:xfrm>
            <a:off x="6045200" y="1365250"/>
            <a:ext cx="2616200" cy="1522413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7" name="Содержимое 4" descr="bagazh.jpg"/>
          <p:cNvPicPr>
            <a:picLocks noChangeAspect="1"/>
          </p:cNvPicPr>
          <p:nvPr/>
        </p:nvPicPr>
        <p:blipFill>
          <a:blip r:embed="rId12" cstate="print"/>
          <a:srcRect b="11191"/>
          <a:stretch>
            <a:fillRect/>
          </a:stretch>
        </p:blipFill>
        <p:spPr bwMode="auto">
          <a:xfrm>
            <a:off x="928688" y="3463925"/>
            <a:ext cx="3321050" cy="1966913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8" name="Рисунок 17" descr="gazeta-1.jpg"/>
          <p:cNvPicPr>
            <a:picLocks noChangeAspect="1"/>
          </p:cNvPicPr>
          <p:nvPr/>
        </p:nvPicPr>
        <p:blipFill>
          <a:blip r:embed="rId13" cstate="print"/>
          <a:srcRect b="10638"/>
          <a:stretch>
            <a:fillRect/>
          </a:stretch>
        </p:blipFill>
        <p:spPr bwMode="auto">
          <a:xfrm>
            <a:off x="4787900" y="3500438"/>
            <a:ext cx="3240088" cy="19304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i="1" dirty="0">
                <a:solidFill>
                  <a:schemeClr val="tx2"/>
                </a:solidFill>
                <a:ea typeface="+mn-ea"/>
                <a:cs typeface="Arial" charset="0"/>
              </a:rPr>
              <a:t>Метод звуковых ассоциаций</a:t>
            </a: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1476375" y="3662363"/>
            <a:ext cx="7427913" cy="3124200"/>
          </a:xfr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fontAlgn="auto">
              <a:buClr>
                <a:srgbClr val="2DA2BF"/>
              </a:buClr>
              <a:defRPr/>
            </a:pPr>
            <a:endParaRPr lang="ru-RU" dirty="0" smtClean="0">
              <a:solidFill>
                <a:sysClr val="windowText" lastClr="000000"/>
              </a:solidFill>
              <a:latin typeface="Lucida Sans Unicode"/>
            </a:endParaRPr>
          </a:p>
          <a:p>
            <a:pPr fontAlgn="auto">
              <a:buClr>
                <a:srgbClr val="2DA2BF"/>
              </a:buClr>
              <a:buFont typeface="Wingdings 3"/>
              <a:buNone/>
              <a:defRPr/>
            </a:pPr>
            <a:r>
              <a:rPr lang="ru-RU" dirty="0" smtClean="0">
                <a:solidFill>
                  <a:sysClr val="windowText" lastClr="000000"/>
                </a:solidFill>
                <a:latin typeface="Lucida Sans Unicode"/>
              </a:rPr>
              <a:t>       </a:t>
            </a:r>
            <a:r>
              <a:rPr lang="ru-RU" sz="3200" b="1" i="1" u="sng" dirty="0" smtClean="0">
                <a:solidFill>
                  <a:sysClr val="windowText" lastClr="000000"/>
                </a:solidFill>
                <a:latin typeface="+mj-lt"/>
              </a:rPr>
              <a:t>П</a:t>
            </a:r>
            <a:r>
              <a:rPr lang="ru-RU" sz="3200" b="1" i="1" u="sng" dirty="0" smtClean="0">
                <a:solidFill>
                  <a:srgbClr val="FF0000"/>
                </a:solidFill>
                <a:latin typeface="+mj-lt"/>
              </a:rPr>
              <a:t>е</a:t>
            </a:r>
            <a:r>
              <a:rPr lang="ru-RU" sz="3200" b="1" i="1" u="sng" dirty="0" smtClean="0">
                <a:solidFill>
                  <a:sysClr val="windowText" lastClr="000000"/>
                </a:solidFill>
                <a:latin typeface="+mj-lt"/>
              </a:rPr>
              <a:t>т</a:t>
            </a:r>
            <a:r>
              <a:rPr lang="ru-RU" sz="3200" b="1" i="1" dirty="0" smtClean="0">
                <a:solidFill>
                  <a:sysClr val="windowText" lastClr="000000"/>
                </a:solidFill>
                <a:latin typeface="+mj-lt"/>
              </a:rPr>
              <a:t>уха спросили дети:</a:t>
            </a:r>
          </a:p>
          <a:p>
            <a:pPr fontAlgn="auto">
              <a:buClr>
                <a:srgbClr val="2DA2BF"/>
              </a:buClr>
              <a:buFont typeface="Wingdings 3"/>
              <a:buNone/>
              <a:defRPr/>
            </a:pPr>
            <a:r>
              <a:rPr lang="ru-RU" sz="3200" b="1" i="1" dirty="0" smtClean="0">
                <a:solidFill>
                  <a:sysClr val="windowText" lastClr="000000"/>
                </a:solidFill>
                <a:latin typeface="+mj-lt"/>
              </a:rPr>
              <a:t>       «От чего зовут вас </a:t>
            </a:r>
            <a:r>
              <a:rPr lang="ru-RU" sz="3200" b="1" i="1" u="sng" dirty="0" smtClean="0">
                <a:solidFill>
                  <a:sysClr val="windowText" lastClr="000000"/>
                </a:solidFill>
                <a:latin typeface="+mj-lt"/>
              </a:rPr>
              <a:t>П</a:t>
            </a:r>
            <a:r>
              <a:rPr lang="ru-RU" sz="3200" b="1" i="1" u="sng" dirty="0" smtClean="0">
                <a:solidFill>
                  <a:srgbClr val="FF0000"/>
                </a:solidFill>
                <a:latin typeface="+mj-lt"/>
              </a:rPr>
              <a:t>е</a:t>
            </a:r>
            <a:r>
              <a:rPr lang="ru-RU" sz="3200" b="1" i="1" u="sng" dirty="0" smtClean="0">
                <a:solidFill>
                  <a:sysClr val="windowText" lastClr="000000"/>
                </a:solidFill>
                <a:latin typeface="+mj-lt"/>
              </a:rPr>
              <a:t>т</a:t>
            </a:r>
            <a:r>
              <a:rPr lang="ru-RU" sz="3200" b="1" i="1" dirty="0" smtClean="0">
                <a:solidFill>
                  <a:sysClr val="windowText" lastClr="000000"/>
                </a:solidFill>
                <a:latin typeface="+mj-lt"/>
              </a:rPr>
              <a:t>ей?»</a:t>
            </a:r>
          </a:p>
          <a:p>
            <a:pPr fontAlgn="auto">
              <a:buClr>
                <a:srgbClr val="2DA2BF"/>
              </a:buClr>
              <a:buFont typeface="Wingdings 3"/>
              <a:buNone/>
              <a:defRPr/>
            </a:pPr>
            <a:r>
              <a:rPr lang="ru-RU" sz="3200" b="1" i="1" dirty="0" smtClean="0">
                <a:solidFill>
                  <a:sysClr val="windowText" lastClr="000000"/>
                </a:solidFill>
                <a:latin typeface="+mj-lt"/>
              </a:rPr>
              <a:t>       </a:t>
            </a:r>
            <a:r>
              <a:rPr lang="ru-RU" sz="3200" b="1" i="1" u="sng" dirty="0" smtClean="0">
                <a:solidFill>
                  <a:sysClr val="windowText" lastClr="000000"/>
                </a:solidFill>
                <a:latin typeface="+mj-lt"/>
              </a:rPr>
              <a:t>П</a:t>
            </a:r>
            <a:r>
              <a:rPr lang="ru-RU" sz="3200" b="1" i="1" u="sng" dirty="0" smtClean="0">
                <a:solidFill>
                  <a:srgbClr val="FF0000"/>
                </a:solidFill>
                <a:latin typeface="+mj-lt"/>
              </a:rPr>
              <a:t>е</a:t>
            </a:r>
            <a:r>
              <a:rPr lang="ru-RU" sz="3200" b="1" i="1" u="sng" dirty="0" smtClean="0">
                <a:solidFill>
                  <a:sysClr val="windowText" lastClr="000000"/>
                </a:solidFill>
                <a:latin typeface="+mj-lt"/>
              </a:rPr>
              <a:t>т</a:t>
            </a:r>
            <a:r>
              <a:rPr lang="ru-RU" sz="3200" b="1" i="1" dirty="0" smtClean="0">
                <a:solidFill>
                  <a:sysClr val="windowText" lastClr="000000"/>
                </a:solidFill>
                <a:latin typeface="+mj-lt"/>
              </a:rPr>
              <a:t>ушок ответил детям:</a:t>
            </a:r>
          </a:p>
          <a:p>
            <a:pPr fontAlgn="auto">
              <a:buClr>
                <a:srgbClr val="2DA2BF"/>
              </a:buClr>
              <a:buFont typeface="Wingdings 3"/>
              <a:buNone/>
              <a:defRPr/>
            </a:pPr>
            <a:r>
              <a:rPr lang="ru-RU" sz="3200" b="1" i="1" dirty="0" smtClean="0">
                <a:solidFill>
                  <a:sysClr val="windowText" lastClr="000000"/>
                </a:solidFill>
                <a:latin typeface="+mj-lt"/>
              </a:rPr>
              <a:t>      «Хорошо умею </a:t>
            </a:r>
            <a:r>
              <a:rPr lang="ru-RU" sz="3200" b="1" i="1" u="sng" dirty="0" smtClean="0">
                <a:solidFill>
                  <a:sysClr val="windowText" lastClr="000000"/>
                </a:solidFill>
                <a:latin typeface="+mj-lt"/>
              </a:rPr>
              <a:t>п</a:t>
            </a:r>
            <a:r>
              <a:rPr lang="ru-RU" sz="3200" b="1" i="1" u="sng" dirty="0" smtClean="0">
                <a:solidFill>
                  <a:srgbClr val="FF0000"/>
                </a:solidFill>
                <a:latin typeface="+mj-lt"/>
              </a:rPr>
              <a:t>е</a:t>
            </a:r>
            <a:r>
              <a:rPr lang="ru-RU" sz="3200" b="1" i="1" u="sng" dirty="0" smtClean="0">
                <a:solidFill>
                  <a:sysClr val="windowText" lastClr="000000"/>
                </a:solidFill>
                <a:latin typeface="+mj-lt"/>
              </a:rPr>
              <a:t>т</a:t>
            </a:r>
            <a:r>
              <a:rPr lang="ru-RU" sz="3200" b="1" i="1" dirty="0" smtClean="0">
                <a:solidFill>
                  <a:sysClr val="windowText" lastClr="000000"/>
                </a:solidFill>
                <a:latin typeface="+mj-lt"/>
              </a:rPr>
              <a:t>ь я!».</a:t>
            </a:r>
            <a:endParaRPr lang="ru-RU" sz="3200" b="1" i="1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8313" y="1641475"/>
            <a:ext cx="4103687" cy="20621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714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3200" b="1" i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Приеду завт</a:t>
            </a:r>
            <a:r>
              <a:rPr lang="ru-RU" altLang="ru-RU" sz="3200" b="1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ра</a:t>
            </a:r>
            <a:r>
              <a:rPr lang="ru-RU" altLang="ru-RU" sz="3200" b="1" i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,</a:t>
            </a:r>
            <a:endParaRPr lang="ru-RU" altLang="ru-RU" sz="3200" b="1" i="1" dirty="0" smtClean="0">
              <a:latin typeface="+mj-lt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altLang="ru-RU" sz="3200" b="1" i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Привезу завт</a:t>
            </a:r>
            <a:r>
              <a:rPr lang="ru-RU" altLang="ru-RU" sz="3200" b="1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ра</a:t>
            </a:r>
            <a:r>
              <a:rPr lang="ru-RU" altLang="ru-RU" sz="3200" b="1" i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к,</a:t>
            </a:r>
            <a:endParaRPr lang="ru-RU" altLang="ru-RU" sz="3200" b="1" i="1" dirty="0" smtClean="0">
              <a:latin typeface="+mj-lt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altLang="ru-RU" sz="3200" b="1" i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На завтрак - </a:t>
            </a:r>
            <a:r>
              <a:rPr lang="ru-RU" altLang="ru-RU" sz="3200" b="1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ра</a:t>
            </a:r>
            <a:r>
              <a:rPr lang="ru-RU" altLang="ru-RU" sz="3200" b="1" i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к,</a:t>
            </a:r>
            <a:endParaRPr lang="ru-RU" altLang="ru-RU" sz="3200" b="1" i="1" dirty="0" smtClean="0">
              <a:latin typeface="+mj-lt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altLang="ru-RU" sz="3200" b="1" i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Кричи: «</a:t>
            </a:r>
            <a:r>
              <a:rPr lang="ru-RU" altLang="ru-RU" sz="3200" b="1" i="1" dirty="0" err="1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У</a:t>
            </a:r>
            <a:r>
              <a:rPr lang="ru-RU" altLang="ru-RU" sz="3200" b="1" i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pa</a:t>
            </a:r>
            <a:r>
              <a:rPr lang="ru-RU" altLang="ru-RU" sz="3200" b="1" i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!».</a:t>
            </a:r>
            <a:endParaRPr lang="ru-RU" altLang="ru-RU" sz="3200" b="1" i="1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1638" y="1593850"/>
            <a:ext cx="4424362" cy="12017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65760" indent="-255905">
              <a:spcBef>
                <a:spcPts val="400"/>
              </a:spcBef>
              <a:spcAft>
                <a:spcPts val="0"/>
              </a:spcAft>
              <a:defRPr/>
            </a:pPr>
            <a:r>
              <a:rPr lang="ru-RU" sz="3200" b="1" i="1" u="sng" dirty="0">
                <a:solidFill>
                  <a:srgbClr val="000000"/>
                </a:solidFill>
                <a:latin typeface="+mj-lt"/>
                <a:cs typeface="+mn-cs"/>
              </a:rPr>
              <a:t>К</a:t>
            </a:r>
            <a:r>
              <a:rPr lang="ru-RU" sz="3200" b="1" i="1" u="sng" dirty="0">
                <a:solidFill>
                  <a:srgbClr val="FF0000"/>
                </a:solidFill>
                <a:latin typeface="+mj-lt"/>
                <a:cs typeface="+mn-cs"/>
              </a:rPr>
              <a:t>о</a:t>
            </a:r>
            <a:r>
              <a:rPr lang="ru-RU" sz="3200" b="1" i="1" u="sng" dirty="0">
                <a:solidFill>
                  <a:srgbClr val="000000"/>
                </a:solidFill>
                <a:latin typeface="+mj-lt"/>
                <a:cs typeface="+mn-cs"/>
              </a:rPr>
              <a:t>ст</a:t>
            </a:r>
            <a:r>
              <a:rPr lang="ru-RU" sz="3200" b="1" i="1" dirty="0">
                <a:solidFill>
                  <a:srgbClr val="000000"/>
                </a:solidFill>
                <a:latin typeface="+mj-lt"/>
                <a:cs typeface="+mn-cs"/>
              </a:rPr>
              <a:t>юм носит </a:t>
            </a:r>
            <a:r>
              <a:rPr lang="ru-RU" sz="3200" b="1" i="1" u="sng" dirty="0">
                <a:solidFill>
                  <a:srgbClr val="000000"/>
                </a:solidFill>
                <a:latin typeface="+mj-lt"/>
                <a:cs typeface="+mn-cs"/>
              </a:rPr>
              <a:t>К</a:t>
            </a:r>
            <a:r>
              <a:rPr lang="ru-RU" sz="3200" b="1" i="1" u="sng" dirty="0">
                <a:solidFill>
                  <a:srgbClr val="FF0000"/>
                </a:solidFill>
                <a:latin typeface="+mj-lt"/>
                <a:cs typeface="+mn-cs"/>
              </a:rPr>
              <a:t>о</a:t>
            </a:r>
            <a:r>
              <a:rPr lang="ru-RU" sz="3200" b="1" i="1" u="sng" dirty="0">
                <a:solidFill>
                  <a:srgbClr val="000000"/>
                </a:solidFill>
                <a:latin typeface="+mj-lt"/>
                <a:cs typeface="+mn-cs"/>
              </a:rPr>
              <a:t>с</a:t>
            </a:r>
            <a:r>
              <a:rPr lang="ru-RU" sz="3200" b="1" i="1" dirty="0">
                <a:solidFill>
                  <a:srgbClr val="000000"/>
                </a:solidFill>
                <a:latin typeface="+mj-lt"/>
                <a:cs typeface="+mn-cs"/>
              </a:rPr>
              <a:t>тя,</a:t>
            </a:r>
          </a:p>
          <a:p>
            <a:pPr marL="365760" indent="-255905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defRPr/>
            </a:pPr>
            <a:r>
              <a:rPr lang="ru-RU" sz="3200" b="1" i="1" u="sng" dirty="0">
                <a:solidFill>
                  <a:srgbClr val="000000"/>
                </a:solidFill>
                <a:latin typeface="+mj-lt"/>
                <a:cs typeface="+mn-cs"/>
              </a:rPr>
              <a:t>п</a:t>
            </a:r>
            <a:r>
              <a:rPr lang="ru-RU" sz="3200" b="1" i="1" u="sng" dirty="0">
                <a:solidFill>
                  <a:srgbClr val="FF0000"/>
                </a:solidFill>
                <a:latin typeface="+mj-lt"/>
                <a:cs typeface="+mn-cs"/>
              </a:rPr>
              <a:t>а</a:t>
            </a:r>
            <a:r>
              <a:rPr lang="ru-RU" sz="3200" b="1" i="1" dirty="0">
                <a:solidFill>
                  <a:srgbClr val="000000"/>
                </a:solidFill>
                <a:latin typeface="+mj-lt"/>
                <a:cs typeface="+mn-cs"/>
              </a:rPr>
              <a:t>льто </a:t>
            </a:r>
            <a:r>
              <a:rPr lang="ru-RU" sz="3200" b="1" i="1" u="sng" dirty="0">
                <a:solidFill>
                  <a:srgbClr val="000000"/>
                </a:solidFill>
                <a:latin typeface="+mj-lt"/>
                <a:cs typeface="+mn-cs"/>
              </a:rPr>
              <a:t>П</a:t>
            </a:r>
            <a:r>
              <a:rPr lang="ru-RU" sz="3200" b="1" i="1" u="sng" dirty="0">
                <a:solidFill>
                  <a:srgbClr val="FF0000"/>
                </a:solidFill>
                <a:latin typeface="+mj-lt"/>
                <a:cs typeface="+mn-cs"/>
              </a:rPr>
              <a:t>а</a:t>
            </a:r>
            <a:r>
              <a:rPr lang="ru-RU" sz="3200" b="1" i="1" dirty="0">
                <a:solidFill>
                  <a:srgbClr val="000000"/>
                </a:solidFill>
                <a:latin typeface="+mj-lt"/>
                <a:cs typeface="+mn-cs"/>
              </a:rPr>
              <a:t>ша.</a:t>
            </a:r>
            <a:endParaRPr lang="ru-RU" sz="3200" b="1" i="1" dirty="0">
              <a:latin typeface="+mj-lt"/>
              <a:ea typeface="Times New Roman"/>
              <a:cs typeface="Times New Roman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23850" y="852488"/>
            <a:ext cx="9128125" cy="600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400"/>
              </a:spcBef>
            </a:pPr>
            <a:r>
              <a:rPr lang="ru-RU" altLang="ru-RU" sz="3200" b="1" i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Возможные варианты</a:t>
            </a:r>
            <a:r>
              <a:rPr lang="ru-RU" altLang="ru-RU" sz="3200" b="1" i="1">
                <a:latin typeface="Calibri" pitchFamily="34" charset="0"/>
                <a:cs typeface="Times New Roman" pitchFamily="18" charset="0"/>
              </a:rPr>
              <a:t>  аудиальных ассоциаций: </a:t>
            </a:r>
          </a:p>
          <a:p>
            <a:pPr>
              <a:lnSpc>
                <a:spcPct val="115000"/>
              </a:lnSpc>
              <a:spcBef>
                <a:spcPts val="400"/>
              </a:spcBef>
            </a:pPr>
            <a:r>
              <a:rPr lang="ru-RU" altLang="ru-RU" sz="3200" b="1" i="1">
                <a:latin typeface="Calibri" pitchFamily="34" charset="0"/>
                <a:cs typeface="Times New Roman" pitchFamily="18" charset="0"/>
              </a:rPr>
              <a:t>П</a:t>
            </a:r>
            <a:r>
              <a:rPr lang="ru-RU" altLang="ru-RU" sz="3200" b="1" i="1" u="sng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е</a:t>
            </a:r>
            <a:r>
              <a:rPr lang="ru-RU" altLang="ru-RU" sz="3200" b="1" i="1">
                <a:latin typeface="Calibri" pitchFamily="34" charset="0"/>
                <a:cs typeface="Times New Roman" pitchFamily="18" charset="0"/>
              </a:rPr>
              <a:t>тя п</a:t>
            </a:r>
            <a:r>
              <a:rPr lang="ru-RU" altLang="ru-RU" sz="3200" b="1" i="1" u="sng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е</a:t>
            </a:r>
            <a:r>
              <a:rPr lang="ru-RU" altLang="ru-RU" sz="3200" b="1" i="1">
                <a:latin typeface="Calibri" pitchFamily="34" charset="0"/>
                <a:cs typeface="Times New Roman" pitchFamily="18" charset="0"/>
              </a:rPr>
              <a:t>тушок; м</a:t>
            </a:r>
            <a:r>
              <a:rPr lang="ru-RU" altLang="ru-RU" sz="3200" b="1" i="1" u="sng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ё</a:t>
            </a:r>
            <a:r>
              <a:rPr lang="ru-RU" altLang="ru-RU" sz="3200" b="1" i="1">
                <a:latin typeface="Calibri" pitchFamily="34" charset="0"/>
                <a:cs typeface="Times New Roman" pitchFamily="18" charset="0"/>
              </a:rPr>
              <a:t>д для м</a:t>
            </a:r>
            <a:r>
              <a:rPr lang="ru-RU" altLang="ru-RU" sz="3200" b="1" i="1" u="sng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е</a:t>
            </a:r>
            <a:r>
              <a:rPr lang="ru-RU" altLang="ru-RU" sz="3200" b="1" i="1">
                <a:latin typeface="Calibri" pitchFamily="34" charset="0"/>
                <a:cs typeface="Times New Roman" pitchFamily="18" charset="0"/>
              </a:rPr>
              <a:t>дведя; </a:t>
            </a:r>
          </a:p>
          <a:p>
            <a:pPr>
              <a:lnSpc>
                <a:spcPct val="115000"/>
              </a:lnSpc>
              <a:spcBef>
                <a:spcPts val="400"/>
              </a:spcBef>
            </a:pPr>
            <a:r>
              <a:rPr lang="ru-RU" altLang="ru-RU" sz="3200" b="1" i="1">
                <a:latin typeface="Calibri" pitchFamily="34" charset="0"/>
                <a:cs typeface="Times New Roman" pitchFamily="18" charset="0"/>
              </a:rPr>
              <a:t>у С</a:t>
            </a:r>
            <a:r>
              <a:rPr lang="ru-RU" altLang="ru-RU" sz="3200" b="1" i="1" u="sng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о</a:t>
            </a:r>
            <a:r>
              <a:rPr lang="ru-RU" altLang="ru-RU" sz="3200" b="1" i="1">
                <a:latin typeface="Calibri" pitchFamily="34" charset="0"/>
                <a:cs typeface="Times New Roman" pitchFamily="18" charset="0"/>
              </a:rPr>
              <a:t>ни с</a:t>
            </a:r>
            <a:r>
              <a:rPr lang="ru-RU" altLang="ru-RU" sz="3200" b="1" i="1" u="sng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о</a:t>
            </a:r>
            <a:r>
              <a:rPr lang="ru-RU" altLang="ru-RU" sz="3200" b="1" i="1">
                <a:latin typeface="Calibri" pitchFamily="34" charset="0"/>
                <a:cs typeface="Times New Roman" pitchFamily="18" charset="0"/>
              </a:rPr>
              <a:t>бака; у М</a:t>
            </a:r>
            <a:r>
              <a:rPr lang="ru-RU" altLang="ru-RU" sz="3200" b="1" i="1" u="sng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а</a:t>
            </a:r>
            <a:r>
              <a:rPr lang="ru-RU" altLang="ru-RU" sz="3200" b="1" i="1">
                <a:latin typeface="Calibri" pitchFamily="34" charset="0"/>
                <a:cs typeface="Times New Roman" pitchFamily="18" charset="0"/>
              </a:rPr>
              <a:t>ши м</a:t>
            </a:r>
            <a:r>
              <a:rPr lang="ru-RU" altLang="ru-RU" sz="3200" b="1" i="1" u="sng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а</a:t>
            </a:r>
            <a:r>
              <a:rPr lang="ru-RU" altLang="ru-RU" sz="3200" b="1" i="1">
                <a:latin typeface="Calibri" pitchFamily="34" charset="0"/>
                <a:cs typeface="Times New Roman" pitchFamily="18" charset="0"/>
              </a:rPr>
              <a:t>шина;  </a:t>
            </a:r>
          </a:p>
          <a:p>
            <a:pPr>
              <a:lnSpc>
                <a:spcPct val="115000"/>
              </a:lnSpc>
              <a:spcBef>
                <a:spcPts val="400"/>
              </a:spcBef>
            </a:pPr>
            <a:r>
              <a:rPr lang="ru-RU" altLang="ru-RU" sz="3200" b="1" i="1">
                <a:latin typeface="Calibri" pitchFamily="34" charset="0"/>
                <a:cs typeface="Times New Roman" pitchFamily="18" charset="0"/>
              </a:rPr>
              <a:t>К</a:t>
            </a:r>
            <a:r>
              <a:rPr lang="ru-RU" altLang="ru-RU" sz="3200" b="1" i="1" u="sng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а</a:t>
            </a:r>
            <a:r>
              <a:rPr lang="ru-RU" altLang="ru-RU" sz="3200" b="1" i="1">
                <a:latin typeface="Calibri" pitchFamily="34" charset="0"/>
                <a:cs typeface="Times New Roman" pitchFamily="18" charset="0"/>
              </a:rPr>
              <a:t>тя у к</a:t>
            </a:r>
            <a:r>
              <a:rPr lang="ru-RU" altLang="ru-RU" sz="3200" b="1" i="1" u="sng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а</a:t>
            </a:r>
            <a:r>
              <a:rPr lang="ru-RU" altLang="ru-RU" sz="3200" b="1" i="1">
                <a:latin typeface="Calibri" pitchFamily="34" charset="0"/>
                <a:cs typeface="Times New Roman" pitchFamily="18" charset="0"/>
              </a:rPr>
              <a:t>литки;  К</a:t>
            </a:r>
            <a:r>
              <a:rPr lang="ru-RU" altLang="ru-RU" sz="3200" b="1" i="1" u="sng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а</a:t>
            </a:r>
            <a:r>
              <a:rPr lang="ru-RU" altLang="ru-RU" sz="3200" b="1" i="1">
                <a:latin typeface="Calibri" pitchFamily="34" charset="0"/>
                <a:cs typeface="Times New Roman" pitchFamily="18" charset="0"/>
              </a:rPr>
              <a:t>тя на к</a:t>
            </a:r>
            <a:r>
              <a:rPr lang="ru-RU" altLang="ru-RU" sz="3200" b="1" i="1" u="sng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а</a:t>
            </a:r>
            <a:r>
              <a:rPr lang="ru-RU" altLang="ru-RU" sz="3200" b="1" i="1">
                <a:latin typeface="Calibri" pitchFamily="34" charset="0"/>
                <a:cs typeface="Times New Roman" pitchFamily="18" charset="0"/>
              </a:rPr>
              <a:t>ртине; </a:t>
            </a:r>
          </a:p>
          <a:p>
            <a:pPr>
              <a:lnSpc>
                <a:spcPct val="115000"/>
              </a:lnSpc>
              <a:spcBef>
                <a:spcPts val="400"/>
              </a:spcBef>
            </a:pPr>
            <a:r>
              <a:rPr lang="ru-RU" altLang="ru-RU" sz="3200" b="1" i="1" u="sng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О</a:t>
            </a:r>
            <a:r>
              <a:rPr lang="ru-RU" altLang="ru-RU" sz="3200" b="1" i="1">
                <a:latin typeface="Calibri" pitchFamily="34" charset="0"/>
                <a:cs typeface="Times New Roman" pitchFamily="18" charset="0"/>
              </a:rPr>
              <a:t>ля на п</a:t>
            </a:r>
            <a:r>
              <a:rPr lang="ru-RU" altLang="ru-RU" sz="3200" b="1" i="1" u="sng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о</a:t>
            </a:r>
            <a:r>
              <a:rPr lang="ru-RU" altLang="ru-RU" sz="3200" b="1" i="1">
                <a:latin typeface="Calibri" pitchFamily="34" charset="0"/>
                <a:cs typeface="Times New Roman" pitchFamily="18" charset="0"/>
              </a:rPr>
              <a:t>ртрете;  К</a:t>
            </a:r>
            <a:r>
              <a:rPr lang="ru-RU" altLang="ru-RU" sz="3200" b="1" i="1" u="sng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о</a:t>
            </a:r>
            <a:r>
              <a:rPr lang="ru-RU" altLang="ru-RU" sz="3200" b="1" i="1">
                <a:latin typeface="Calibri" pitchFamily="34" charset="0"/>
                <a:cs typeface="Times New Roman" pitchFamily="18" charset="0"/>
              </a:rPr>
              <a:t>л</a:t>
            </a:r>
            <a:r>
              <a:rPr lang="ru-RU" altLang="ru-RU" sz="3200" b="1" i="1" u="sng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и</a:t>
            </a:r>
            <a:r>
              <a:rPr lang="ru-RU" altLang="ru-RU" sz="3200" b="1" i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altLang="ru-RU" sz="3200" b="1" i="1">
                <a:latin typeface="Calibri" pitchFamily="34" charset="0"/>
                <a:cs typeface="Times New Roman" pitchFamily="18" charset="0"/>
              </a:rPr>
              <a:t>в к</a:t>
            </a:r>
            <a:r>
              <a:rPr lang="ru-RU" altLang="ru-RU" sz="3200" b="1" i="1" u="sng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о</a:t>
            </a:r>
            <a:r>
              <a:rPr lang="ru-RU" altLang="ru-RU" sz="3200" b="1" i="1">
                <a:latin typeface="Calibri" pitchFamily="34" charset="0"/>
                <a:cs typeface="Times New Roman" pitchFamily="18" charset="0"/>
              </a:rPr>
              <a:t>р</a:t>
            </a:r>
            <a:r>
              <a:rPr lang="ru-RU" altLang="ru-RU" sz="3200" b="1" i="1" u="sng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и</a:t>
            </a:r>
            <a:r>
              <a:rPr lang="ru-RU" altLang="ru-RU" sz="3200" b="1" i="1">
                <a:latin typeface="Calibri" pitchFamily="34" charset="0"/>
                <a:cs typeface="Times New Roman" pitchFamily="18" charset="0"/>
              </a:rPr>
              <a:t>доре; </a:t>
            </a:r>
          </a:p>
          <a:p>
            <a:pPr>
              <a:lnSpc>
                <a:spcPct val="115000"/>
              </a:lnSpc>
              <a:spcBef>
                <a:spcPts val="400"/>
              </a:spcBef>
            </a:pPr>
            <a:r>
              <a:rPr lang="ru-RU" altLang="ru-RU" sz="3200" b="1" i="1">
                <a:latin typeface="Calibri" pitchFamily="34" charset="0"/>
                <a:cs typeface="Times New Roman" pitchFamily="18" charset="0"/>
              </a:rPr>
              <a:t>д</a:t>
            </a:r>
            <a:r>
              <a:rPr lang="ru-RU" altLang="ru-RU" sz="3200" b="1" i="1" u="sng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е</a:t>
            </a:r>
            <a:r>
              <a:rPr lang="ru-RU" altLang="ru-RU" sz="3200" b="1" i="1">
                <a:latin typeface="Calibri" pitchFamily="34" charset="0"/>
                <a:cs typeface="Times New Roman" pitchFamily="18" charset="0"/>
              </a:rPr>
              <a:t>вочка д</a:t>
            </a:r>
            <a:r>
              <a:rPr lang="ru-RU" altLang="ru-RU" sz="3200" b="1" i="1" u="sng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е</a:t>
            </a:r>
            <a:r>
              <a:rPr lang="ru-RU" altLang="ru-RU" sz="3200" b="1" i="1">
                <a:latin typeface="Calibri" pitchFamily="34" charset="0"/>
                <a:cs typeface="Times New Roman" pitchFamily="18" charset="0"/>
              </a:rPr>
              <a:t>журная; комн</a:t>
            </a:r>
            <a:r>
              <a:rPr lang="ru-RU" altLang="ru-RU" sz="3200" b="1" i="1" u="sng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а</a:t>
            </a:r>
            <a:r>
              <a:rPr lang="ru-RU" altLang="ru-RU" sz="3200" b="1" i="1">
                <a:latin typeface="Calibri" pitchFamily="34" charset="0"/>
                <a:cs typeface="Times New Roman" pitchFamily="18" charset="0"/>
              </a:rPr>
              <a:t>та Н</a:t>
            </a:r>
            <a:r>
              <a:rPr lang="ru-RU" altLang="ru-RU" sz="3200" b="1" i="1" u="sng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а</a:t>
            </a:r>
            <a:r>
              <a:rPr lang="ru-RU" altLang="ru-RU" sz="3200" b="1" i="1">
                <a:latin typeface="Calibri" pitchFamily="34" charset="0"/>
                <a:cs typeface="Times New Roman" pitchFamily="18" charset="0"/>
              </a:rPr>
              <a:t>ты; </a:t>
            </a:r>
          </a:p>
          <a:p>
            <a:pPr>
              <a:lnSpc>
                <a:spcPct val="115000"/>
              </a:lnSpc>
              <a:spcBef>
                <a:spcPts val="400"/>
              </a:spcBef>
            </a:pPr>
            <a:r>
              <a:rPr lang="ru-RU" altLang="ru-RU" sz="3200" b="1" i="1">
                <a:latin typeface="Calibri" pitchFamily="34" charset="0"/>
                <a:cs typeface="Times New Roman" pitchFamily="18" charset="0"/>
              </a:rPr>
              <a:t>тр</a:t>
            </a:r>
            <a:r>
              <a:rPr lang="ru-RU" altLang="ru-RU" sz="3200" b="1" i="1" u="sng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а</a:t>
            </a:r>
            <a:r>
              <a:rPr lang="ru-RU" altLang="ru-RU" sz="3200" b="1" i="1">
                <a:latin typeface="Calibri" pitchFamily="34" charset="0"/>
                <a:cs typeface="Times New Roman" pitchFamily="18" charset="0"/>
              </a:rPr>
              <a:t>вма в тр</a:t>
            </a:r>
            <a:r>
              <a:rPr lang="ru-RU" altLang="ru-RU" sz="3200" b="1" i="1" u="sng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а</a:t>
            </a:r>
            <a:r>
              <a:rPr lang="ru-RU" altLang="ru-RU" sz="3200" b="1" i="1">
                <a:latin typeface="Calibri" pitchFamily="34" charset="0"/>
                <a:cs typeface="Times New Roman" pitchFamily="18" charset="0"/>
              </a:rPr>
              <a:t>мвае; </a:t>
            </a:r>
          </a:p>
          <a:p>
            <a:pPr>
              <a:lnSpc>
                <a:spcPct val="115000"/>
              </a:lnSpc>
              <a:spcBef>
                <a:spcPts val="400"/>
              </a:spcBef>
            </a:pPr>
            <a:r>
              <a:rPr lang="ru-RU" altLang="ru-RU" sz="3200" b="1" i="1">
                <a:latin typeface="Calibri" pitchFamily="34" charset="0"/>
                <a:cs typeface="Times New Roman" pitchFamily="18" charset="0"/>
              </a:rPr>
              <a:t>р</a:t>
            </a:r>
            <a:r>
              <a:rPr lang="ru-RU" altLang="ru-RU" sz="3200" b="1" i="1" u="sng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и</a:t>
            </a:r>
            <a:r>
              <a:rPr lang="ru-RU" altLang="ru-RU" sz="3200" b="1" i="1">
                <a:latin typeface="Calibri" pitchFamily="34" charset="0"/>
                <a:cs typeface="Times New Roman" pitchFamily="18" charset="0"/>
              </a:rPr>
              <a:t>с на р</a:t>
            </a:r>
            <a:r>
              <a:rPr lang="ru-RU" altLang="ru-RU" sz="3200" b="1" i="1" u="sng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и</a:t>
            </a:r>
            <a:r>
              <a:rPr lang="ru-RU" altLang="ru-RU" sz="3200" b="1" i="1">
                <a:latin typeface="Calibri" pitchFamily="34" charset="0"/>
                <a:cs typeface="Times New Roman" pitchFamily="18" charset="0"/>
              </a:rPr>
              <a:t>сунке; не ур</a:t>
            </a:r>
            <a:r>
              <a:rPr lang="ru-RU" altLang="ru-RU" sz="3200" b="1" i="1" u="sng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о</a:t>
            </a:r>
            <a:r>
              <a:rPr lang="ru-RU" altLang="ru-RU" sz="3200" b="1" i="1">
                <a:latin typeface="Calibri" pitchFamily="34" charset="0"/>
                <a:cs typeface="Times New Roman" pitchFamily="18" charset="0"/>
              </a:rPr>
              <a:t>ним ур</a:t>
            </a:r>
            <a:r>
              <a:rPr lang="ru-RU" altLang="ru-RU" sz="3200" b="1" i="1" u="sng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о</a:t>
            </a:r>
            <a:r>
              <a:rPr lang="ru-RU" altLang="ru-RU" sz="3200" b="1" i="1">
                <a:latin typeface="Calibri" pitchFamily="34" charset="0"/>
                <a:cs typeface="Times New Roman" pitchFamily="18" charset="0"/>
              </a:rPr>
              <a:t>жай; </a:t>
            </a:r>
          </a:p>
          <a:p>
            <a:pPr>
              <a:lnSpc>
                <a:spcPct val="115000"/>
              </a:lnSpc>
              <a:spcBef>
                <a:spcPts val="400"/>
              </a:spcBef>
            </a:pPr>
            <a:r>
              <a:rPr lang="ru-RU" altLang="ru-RU" sz="3200" b="1" i="1">
                <a:latin typeface="Calibri" pitchFamily="34" charset="0"/>
                <a:cs typeface="Times New Roman" pitchFamily="18" charset="0"/>
              </a:rPr>
              <a:t>дома из д</a:t>
            </a:r>
            <a:r>
              <a:rPr lang="ru-RU" altLang="ru-RU" sz="3200" b="1" i="1" u="sng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е</a:t>
            </a:r>
            <a:r>
              <a:rPr lang="ru-RU" altLang="ru-RU" sz="3200" b="1" i="1">
                <a:latin typeface="Calibri" pitchFamily="34" charset="0"/>
                <a:cs typeface="Times New Roman" pitchFamily="18" charset="0"/>
              </a:rPr>
              <a:t>рева в д</a:t>
            </a:r>
            <a:r>
              <a:rPr lang="ru-RU" altLang="ru-RU" sz="3200" b="1" i="1" u="sng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е</a:t>
            </a:r>
            <a:r>
              <a:rPr lang="ru-RU" altLang="ru-RU" sz="3200" b="1" i="1">
                <a:latin typeface="Calibri" pitchFamily="34" charset="0"/>
                <a:cs typeface="Times New Roman" pitchFamily="18" charset="0"/>
              </a:rPr>
              <a:t>ревне; д</a:t>
            </a:r>
            <a:r>
              <a:rPr lang="ru-RU" altLang="ru-RU" sz="3200" b="1" i="1" u="sng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о</a:t>
            </a:r>
            <a:r>
              <a:rPr lang="ru-RU" altLang="ru-RU" sz="3200" b="1" i="1">
                <a:latin typeface="Calibri" pitchFamily="34" charset="0"/>
                <a:cs typeface="Times New Roman" pitchFamily="18" charset="0"/>
              </a:rPr>
              <a:t>роги д</a:t>
            </a:r>
            <a:r>
              <a:rPr lang="ru-RU" altLang="ru-RU" sz="3200" b="1" i="1" u="sng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о</a:t>
            </a:r>
            <a:r>
              <a:rPr lang="ru-RU" altLang="ru-RU" sz="3200" b="1" i="1">
                <a:latin typeface="Calibri" pitchFamily="34" charset="0"/>
                <a:cs typeface="Times New Roman" pitchFamily="18" charset="0"/>
              </a:rPr>
              <a:t>роги. </a:t>
            </a:r>
          </a:p>
          <a:p>
            <a:pPr>
              <a:lnSpc>
                <a:spcPct val="115000"/>
              </a:lnSpc>
              <a:spcBef>
                <a:spcPts val="400"/>
              </a:spcBef>
            </a:pPr>
            <a:r>
              <a:rPr lang="ru-RU" alt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altLang="ru-RU" sz="1600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4" grpId="1" build="p"/>
      <p:bldP spid="5" grpId="0"/>
      <p:bldP spid="6" grpId="0"/>
      <p:bldP spid="6" grpId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ru-RU" dirty="0" err="1" smtClean="0">
                <a:latin typeface="Lucida Sans Unicode"/>
              </a:rPr>
              <a:t>Мнемосистема</a:t>
            </a:r>
            <a:r>
              <a:rPr lang="ru-RU" dirty="0" smtClean="0">
                <a:latin typeface="Lucida Sans Unicode"/>
              </a:rPr>
              <a:t> «связей»</a:t>
            </a:r>
            <a:br>
              <a:rPr lang="ru-RU" dirty="0" smtClean="0">
                <a:latin typeface="Lucida Sans Unicode"/>
              </a:rPr>
            </a:br>
            <a:r>
              <a:rPr lang="ru-RU" dirty="0" smtClean="0">
                <a:latin typeface="Lucida Sans Unicode"/>
              </a:rPr>
              <a:t>(метод группировки)</a:t>
            </a:r>
            <a:endParaRPr lang="ru-RU" dirty="0">
              <a:latin typeface="Lucida Sans Unicode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68313" y="1844675"/>
            <a:ext cx="8229600" cy="4525963"/>
          </a:xfr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fontAlgn="auto">
              <a:buClr>
                <a:srgbClr val="2DA2BF"/>
              </a:buClr>
              <a:buFontTx/>
              <a:buChar char="-"/>
              <a:defRPr/>
            </a:pPr>
            <a:r>
              <a:rPr lang="ru-RU" b="1" i="1" dirty="0" smtClean="0">
                <a:solidFill>
                  <a:sysClr val="windowText" lastClr="000000"/>
                </a:solidFill>
                <a:latin typeface="+mj-lt"/>
              </a:rPr>
              <a:t>Мысленное представление предметов, явления или действия;</a:t>
            </a:r>
          </a:p>
          <a:p>
            <a:pPr fontAlgn="auto">
              <a:buClr>
                <a:srgbClr val="2DA2BF"/>
              </a:buClr>
              <a:buFontTx/>
              <a:buChar char="-"/>
              <a:defRPr/>
            </a:pPr>
            <a:r>
              <a:rPr lang="ru-RU" b="1" i="1" dirty="0" smtClean="0">
                <a:solidFill>
                  <a:sysClr val="windowText" lastClr="000000"/>
                </a:solidFill>
                <a:latin typeface="+mj-lt"/>
              </a:rPr>
              <a:t>Объединённые в группы предметы должны оживать.</a:t>
            </a:r>
          </a:p>
          <a:p>
            <a:pPr fontAlgn="auto">
              <a:buClr>
                <a:srgbClr val="2DA2BF"/>
              </a:buClr>
              <a:buFontTx/>
              <a:buChar char="-"/>
              <a:defRPr/>
            </a:pPr>
            <a:endParaRPr lang="ru-RU" dirty="0" smtClean="0">
              <a:solidFill>
                <a:sysClr val="windowText" lastClr="000000"/>
              </a:solidFill>
              <a:latin typeface="Lucida Sans Unicode"/>
            </a:endParaRPr>
          </a:p>
          <a:p>
            <a:pPr fontAlgn="auto">
              <a:buClr>
                <a:srgbClr val="2DA2BF"/>
              </a:buClr>
              <a:buFont typeface="Wingdings 3"/>
              <a:buNone/>
              <a:defRPr/>
            </a:pPr>
            <a:r>
              <a:rPr lang="ru-RU" sz="3600" b="1" i="1" dirty="0" smtClean="0">
                <a:solidFill>
                  <a:sysClr val="windowText" lastClr="000000"/>
                </a:solidFill>
              </a:rPr>
              <a:t>Как ездить на велосипеде?</a:t>
            </a:r>
          </a:p>
          <a:p>
            <a:pPr fontAlgn="auto">
              <a:buClr>
                <a:srgbClr val="2DA2BF"/>
              </a:buClr>
              <a:buFont typeface="Wingdings 3"/>
              <a:buNone/>
              <a:defRPr/>
            </a:pPr>
            <a:r>
              <a:rPr lang="ru-RU" sz="3600" b="1" i="1" dirty="0" smtClean="0">
                <a:solidFill>
                  <a:sysClr val="windowText" lastClr="000000"/>
                </a:solidFill>
              </a:rPr>
              <a:t>Быстр</a:t>
            </a:r>
            <a:r>
              <a:rPr lang="ru-RU" sz="3600" b="1" i="1" dirty="0" smtClean="0">
                <a:solidFill>
                  <a:srgbClr val="FF0000"/>
                </a:solidFill>
              </a:rPr>
              <a:t>о</a:t>
            </a:r>
            <a:r>
              <a:rPr lang="ru-RU" sz="3600" b="1" i="1" dirty="0" smtClean="0">
                <a:solidFill>
                  <a:sysClr val="windowText" lastClr="000000"/>
                </a:solidFill>
              </a:rPr>
              <a:t>, весел</a:t>
            </a:r>
            <a:r>
              <a:rPr lang="ru-RU" sz="3600" b="1" i="1" dirty="0" smtClean="0">
                <a:solidFill>
                  <a:srgbClr val="FF0000"/>
                </a:solidFill>
              </a:rPr>
              <a:t>о</a:t>
            </a:r>
            <a:r>
              <a:rPr lang="ru-RU" sz="3600" b="1" i="1" dirty="0" smtClean="0">
                <a:solidFill>
                  <a:sysClr val="windowText" lastClr="000000"/>
                </a:solidFill>
              </a:rPr>
              <a:t>, скор</a:t>
            </a:r>
            <a:r>
              <a:rPr lang="ru-RU" sz="3600" b="1" i="1" dirty="0" smtClean="0">
                <a:solidFill>
                  <a:srgbClr val="FF0000"/>
                </a:solidFill>
              </a:rPr>
              <a:t>о</a:t>
            </a:r>
            <a:r>
              <a:rPr lang="ru-RU" sz="3600" b="1" i="1" dirty="0" smtClean="0">
                <a:solidFill>
                  <a:sysClr val="windowText" lastClr="000000"/>
                </a:solidFill>
              </a:rPr>
              <a:t>, хорош</a:t>
            </a:r>
            <a:r>
              <a:rPr lang="ru-RU" sz="3600" b="1" i="1" dirty="0" smtClean="0">
                <a:solidFill>
                  <a:srgbClr val="FF0000"/>
                </a:solidFill>
              </a:rPr>
              <a:t>о</a:t>
            </a:r>
            <a:r>
              <a:rPr lang="ru-RU" sz="3600" dirty="0" smtClean="0">
                <a:solidFill>
                  <a:sysClr val="windowText" lastClr="000000"/>
                </a:solidFill>
                <a:latin typeface="Comic Sans MS" pitchFamily="66" charset="0"/>
              </a:rPr>
              <a:t>!</a:t>
            </a:r>
            <a:endParaRPr lang="ru-RU" sz="3600" dirty="0"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  <p:pic>
        <p:nvPicPr>
          <p:cNvPr id="7172" name="Рисунок 1"/>
          <p:cNvPicPr>
            <a:picLocks noChangeAspect="1" noChangeArrowheads="1"/>
          </p:cNvPicPr>
          <p:nvPr/>
        </p:nvPicPr>
        <p:blipFill>
          <a:blip r:embed="rId2" cstate="print"/>
          <a:srcRect l="4968" t="1984" b="1323"/>
          <a:stretch>
            <a:fillRect/>
          </a:stretch>
        </p:blipFill>
        <p:spPr bwMode="auto">
          <a:xfrm>
            <a:off x="3348038" y="2000250"/>
            <a:ext cx="2609850" cy="3649663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6" name="Рисунок 1"/>
          <p:cNvPicPr>
            <a:picLocks noChangeAspect="1" noChangeArrowheads="1"/>
          </p:cNvPicPr>
          <p:nvPr/>
        </p:nvPicPr>
        <p:blipFill>
          <a:blip r:embed="rId3" cstate="print"/>
          <a:srcRect l="3023" t="1553" b="1749"/>
          <a:stretch>
            <a:fillRect/>
          </a:stretch>
        </p:blipFill>
        <p:spPr bwMode="auto">
          <a:xfrm>
            <a:off x="611188" y="2000250"/>
            <a:ext cx="2587625" cy="3649663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7" name="Рисунок 1"/>
          <p:cNvPicPr>
            <a:picLocks noChangeAspect="1" noChangeArrowheads="1"/>
          </p:cNvPicPr>
          <p:nvPr/>
        </p:nvPicPr>
        <p:blipFill>
          <a:blip r:embed="rId4" cstate="print"/>
          <a:srcRect l="2805" t="1563" b="1340"/>
          <a:stretch>
            <a:fillRect/>
          </a:stretch>
        </p:blipFill>
        <p:spPr bwMode="auto">
          <a:xfrm>
            <a:off x="6156325" y="1974850"/>
            <a:ext cx="2614613" cy="3652838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latin typeface="Lucida Sans Unicode"/>
              </a:rPr>
              <a:t>Стихи, рассказы, сказки, ребусы</a:t>
            </a:r>
            <a:endParaRPr lang="ru-RU" dirty="0">
              <a:latin typeface="Lucida Sans Unicode"/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755650" y="4076700"/>
            <a:ext cx="7043738" cy="2160588"/>
          </a:xfrm>
        </p:spPr>
        <p:txBody>
          <a:bodyPr/>
          <a:lstStyle/>
          <a:p>
            <a:pPr marL="365125" indent="-255588" eaLnBrk="1" hangingPunct="1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None/>
            </a:pPr>
            <a:r>
              <a:rPr lang="ru-RU" altLang="ru-RU" sz="3600" b="1" i="1" smtClean="0">
                <a:solidFill>
                  <a:srgbClr val="000000"/>
                </a:solidFill>
              </a:rPr>
              <a:t>К</a:t>
            </a:r>
            <a:r>
              <a:rPr lang="ru-RU" altLang="ru-RU" sz="3600" b="1" i="1" smtClean="0">
                <a:solidFill>
                  <a:srgbClr val="FF0000"/>
                </a:solidFill>
              </a:rPr>
              <a:t>а</a:t>
            </a:r>
            <a:r>
              <a:rPr lang="ru-RU" altLang="ru-RU" sz="3600" b="1" i="1" smtClean="0">
                <a:solidFill>
                  <a:srgbClr val="000000"/>
                </a:solidFill>
              </a:rPr>
              <a:t>р</a:t>
            </a:r>
            <a:r>
              <a:rPr lang="ru-RU" altLang="ru-RU" sz="3600" b="1" i="1" smtClean="0">
                <a:solidFill>
                  <a:srgbClr val="FF0000"/>
                </a:solidFill>
              </a:rPr>
              <a:t>а</a:t>
            </a:r>
            <a:r>
              <a:rPr lang="ru-RU" altLang="ru-RU" sz="3600" b="1" i="1" smtClean="0">
                <a:solidFill>
                  <a:srgbClr val="000000"/>
                </a:solidFill>
              </a:rPr>
              <a:t>ндаш мы подточили,</a:t>
            </a:r>
          </a:p>
          <a:p>
            <a:pPr marL="365125" indent="-255588" eaLnBrk="1" hangingPunct="1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None/>
            </a:pPr>
            <a:r>
              <a:rPr lang="ru-RU" altLang="ru-RU" sz="3600" b="1" i="1" smtClean="0">
                <a:solidFill>
                  <a:srgbClr val="000000"/>
                </a:solidFill>
              </a:rPr>
              <a:t>Букву </a:t>
            </a:r>
            <a:r>
              <a:rPr lang="ru-RU" altLang="ru-RU" sz="3600" b="1" i="1" smtClean="0">
                <a:solidFill>
                  <a:srgbClr val="FF0000"/>
                </a:solidFill>
              </a:rPr>
              <a:t>«а» </a:t>
            </a:r>
            <a:r>
              <a:rPr lang="ru-RU" altLang="ru-RU" sz="3600" b="1" i="1" smtClean="0">
                <a:solidFill>
                  <a:srgbClr val="000000"/>
                </a:solidFill>
              </a:rPr>
              <a:t>в нём получили!</a:t>
            </a:r>
          </a:p>
          <a:p>
            <a:pPr marL="365125" indent="-255588" eaLnBrk="1" hangingPunct="1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None/>
            </a:pPr>
            <a:endParaRPr lang="ru-RU" altLang="ru-RU" sz="2700" smtClean="0">
              <a:solidFill>
                <a:srgbClr val="000000"/>
              </a:solidFill>
              <a:latin typeface="Lucida Sans Unicode" pitchFamily="34" charset="0"/>
            </a:endParaRPr>
          </a:p>
          <a:p>
            <a:pPr marL="365125" indent="-255588" eaLnBrk="1" hangingPunct="1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None/>
            </a:pPr>
            <a:r>
              <a:rPr lang="ru-RU" altLang="ru-RU" sz="3600" smtClean="0">
                <a:solidFill>
                  <a:srgbClr val="000000"/>
                </a:solidFill>
                <a:latin typeface="Lucida Sans Unicode" pitchFamily="34" charset="0"/>
              </a:rPr>
              <a:t>                     </a:t>
            </a:r>
            <a:endParaRPr lang="ru-RU" altLang="ru-RU" sz="2700" smtClean="0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11188" y="1196975"/>
            <a:ext cx="7223125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ru-RU" altLang="ru-RU" sz="3600" b="1" i="1">
                <a:latin typeface="Calibri" pitchFamily="34" charset="0"/>
                <a:cs typeface="Times New Roman" pitchFamily="18" charset="0"/>
              </a:rPr>
              <a:t>Знаем, что с</a:t>
            </a:r>
            <a:r>
              <a:rPr lang="ru-RU" altLang="ru-RU" sz="3600" b="1" i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а</a:t>
            </a:r>
            <a:r>
              <a:rPr lang="ru-RU" altLang="ru-RU" sz="3600" b="1" i="1">
                <a:latin typeface="Calibri" pitchFamily="34" charset="0"/>
                <a:cs typeface="Times New Roman" pitchFamily="18" charset="0"/>
              </a:rPr>
              <a:t>лют </a:t>
            </a:r>
          </a:p>
          <a:p>
            <a:pPr>
              <a:lnSpc>
                <a:spcPct val="115000"/>
              </a:lnSpc>
            </a:pPr>
            <a:r>
              <a:rPr lang="ru-RU" altLang="ru-RU" sz="3600" b="1" i="1">
                <a:latin typeface="Calibri" pitchFamily="34" charset="0"/>
                <a:cs typeface="Times New Roman" pitchFamily="18" charset="0"/>
              </a:rPr>
              <a:t>Пишем только с буквой «</a:t>
            </a:r>
            <a:r>
              <a:rPr lang="ru-RU" altLang="ru-RU" sz="3600" b="1" i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а</a:t>
            </a:r>
            <a:r>
              <a:rPr lang="ru-RU" altLang="ru-RU" sz="3600" b="1" i="1">
                <a:latin typeface="Calibri" pitchFamily="34" charset="0"/>
                <a:cs typeface="Times New Roman" pitchFamily="18" charset="0"/>
              </a:rPr>
              <a:t>»!           </a:t>
            </a:r>
          </a:p>
          <a:p>
            <a:pPr>
              <a:lnSpc>
                <a:spcPct val="115000"/>
              </a:lnSpc>
            </a:pPr>
            <a:r>
              <a:rPr lang="ru-RU" altLang="ru-RU" sz="3600" b="1" i="1">
                <a:latin typeface="Calibri" pitchFamily="34" charset="0"/>
                <a:cs typeface="Times New Roman" pitchFamily="18" charset="0"/>
              </a:rPr>
              <a:t>Но запомни, букву «</a:t>
            </a:r>
            <a:r>
              <a:rPr lang="ru-RU" altLang="ru-RU" sz="3600" b="1" i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и</a:t>
            </a:r>
            <a:r>
              <a:rPr lang="ru-RU" altLang="ru-RU" sz="3600" b="1" i="1">
                <a:latin typeface="Calibri" pitchFamily="34" charset="0"/>
                <a:cs typeface="Times New Roman" pitchFamily="18" charset="0"/>
              </a:rPr>
              <a:t>»</a:t>
            </a:r>
          </a:p>
          <a:p>
            <a:r>
              <a:rPr lang="ru-RU" altLang="ru-RU" sz="3600" b="1" i="1">
                <a:latin typeface="Calibri" pitchFamily="34" charset="0"/>
                <a:cs typeface="Times New Roman" pitchFamily="18" charset="0"/>
              </a:rPr>
              <a:t>В слове уж</a:t>
            </a:r>
            <a:r>
              <a:rPr lang="ru-RU" altLang="ru-RU" sz="3600" b="1" i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и</a:t>
            </a:r>
            <a:r>
              <a:rPr lang="ru-RU" altLang="ru-RU" sz="3600" b="1" i="1">
                <a:latin typeface="Calibri" pitchFamily="34" charset="0"/>
                <a:cs typeface="Times New Roman" pitchFamily="18" charset="0"/>
              </a:rPr>
              <a:t>н ты пиши.</a:t>
            </a:r>
            <a:endParaRPr lang="ru-RU" altLang="ru-RU" sz="3600" b="1" i="1">
              <a:latin typeface="Calibri" pitchFamily="34" charset="0"/>
            </a:endParaRPr>
          </a:p>
        </p:txBody>
      </p:sp>
      <p:pic>
        <p:nvPicPr>
          <p:cNvPr id="10248" name="Picture 7" descr="C:\Users\Nana\Desktop\курсы\Новая папка\рисунки\img1.jpg"/>
          <p:cNvPicPr>
            <a:picLocks noChangeAspect="1" noChangeArrowheads="1"/>
          </p:cNvPicPr>
          <p:nvPr/>
        </p:nvPicPr>
        <p:blipFill>
          <a:blip r:embed="rId2" cstate="print"/>
          <a:srcRect b="67778"/>
          <a:stretch>
            <a:fillRect/>
          </a:stretch>
        </p:blipFill>
        <p:spPr bwMode="auto">
          <a:xfrm>
            <a:off x="642938" y="627063"/>
            <a:ext cx="4876800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7" descr="C:\Users\Nana\Desktop\курсы\Новая папка\рисунки\img1.jpg"/>
          <p:cNvPicPr>
            <a:picLocks noChangeAspect="1" noChangeArrowheads="1"/>
          </p:cNvPicPr>
          <p:nvPr/>
        </p:nvPicPr>
        <p:blipFill>
          <a:blip r:embed="rId2" cstate="print"/>
          <a:srcRect t="32529" b="30339"/>
          <a:stretch>
            <a:fillRect/>
          </a:stretch>
        </p:blipFill>
        <p:spPr bwMode="auto">
          <a:xfrm>
            <a:off x="1835150" y="2500313"/>
            <a:ext cx="4959350" cy="198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7" descr="C:\Users\Nana\Desktop\курсы\Новая папка\рисунки\img1.jpg"/>
          <p:cNvPicPr>
            <a:picLocks noChangeAspect="1" noChangeArrowheads="1"/>
          </p:cNvPicPr>
          <p:nvPr/>
        </p:nvPicPr>
        <p:blipFill>
          <a:blip r:embed="rId2" cstate="print"/>
          <a:srcRect t="67819"/>
          <a:stretch>
            <a:fillRect/>
          </a:stretch>
        </p:blipFill>
        <p:spPr bwMode="auto">
          <a:xfrm>
            <a:off x="3087688" y="4652963"/>
            <a:ext cx="4957762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10243" grpId="1" build="p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 descr="http://festival.1september.ru/articles/588627/f_clip_image002.gif"/>
          <p:cNvPicPr/>
          <p:nvPr/>
        </p:nvPicPr>
        <p:blipFill>
          <a:blip r:embed="rId2" cstate="screen">
            <a:duotone>
              <a:prstClr val="black"/>
              <a:srgbClr val="D9C3A5">
                <a:tint val="50000"/>
                <a:satMod val="180000"/>
              </a:srgbClr>
            </a:duotone>
            <a:lum bright="-38000" contrast="65000"/>
          </a:blip>
          <a:srcRect/>
          <a:stretch>
            <a:fillRect/>
          </a:stretch>
        </p:blipFill>
        <p:spPr bwMode="auto">
          <a:xfrm>
            <a:off x="899592" y="1484784"/>
            <a:ext cx="7344816" cy="235745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088165" y="4255122"/>
            <a:ext cx="6000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СА-СА-СА – меня ужалила оса, 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СО-СО-СО – стал мой нос как колесо,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СЫ-СЫ-СЫ – не боюсь я злой осы, 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СУ-СУ-СУ – я осу в руке несу!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1760" y="364014"/>
            <a:ext cx="4597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solidFill>
                  <a:schemeClr val="accent1"/>
                </a:solidFill>
                <a:latin typeface="Bookman Old Style" panose="02050604050505020204" pitchFamily="18" charset="0"/>
              </a:rPr>
              <a:t>Мнемодорожка</a:t>
            </a:r>
            <a:endParaRPr lang="ru-RU" sz="4000" b="1" dirty="0">
              <a:solidFill>
                <a:schemeClr val="accent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18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chemeClr val="accent1"/>
                </a:solidFill>
                <a:latin typeface="Bookman Old Style" panose="02050604050505020204" pitchFamily="18" charset="0"/>
              </a:rPr>
              <a:t>Мнемодорожка</a:t>
            </a:r>
            <a:endParaRPr lang="ru-RU" b="1" dirty="0">
              <a:solidFill>
                <a:schemeClr val="accent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7170" name="Picture 2" descr="https://37dent.ru/wp-content/uploads/3/0/1/30137f0400cba3b45ecda6c6b48e1823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17638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43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Мнемотехника в переводе с греческого –  «искусство запоминания » Насчитывает более 2500 лет. Мнемотехника - это система методов и приёмов, обеспечивающих эффективное запоминание, сохранение и воспроизведение информации. 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6956590" cy="521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64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37dent.ru/wp-content/uploads/2/1/8/218d47865213164d952d7b3b00543a0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801074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5736" y="404664"/>
            <a:ext cx="50045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solidFill>
                  <a:schemeClr val="accent1"/>
                </a:solidFill>
                <a:latin typeface="Bookman Old Style" panose="02050604050505020204" pitchFamily="18" charset="0"/>
              </a:rPr>
              <a:t>Мнемодорожка</a:t>
            </a:r>
            <a:endParaRPr lang="ru-RU" sz="4400" b="1" dirty="0">
              <a:solidFill>
                <a:schemeClr val="accent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14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37dent.ru/wp-content/uploads/d/d/a/ddad7320fe36dc6b789c885587fc8e0c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186745" cy="539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75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0"/>
            <a:ext cx="8424936" cy="10156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>
              <a:solidFill>
                <a:srgbClr val="002060"/>
              </a:solidFill>
            </a:endParaRPr>
          </a:p>
          <a:p>
            <a:r>
              <a:rPr lang="ru-RU" sz="3200" dirty="0" smtClean="0">
                <a:solidFill>
                  <a:srgbClr val="002060"/>
                </a:solidFill>
              </a:rPr>
              <a:t>      </a:t>
            </a:r>
            <a:r>
              <a:rPr lang="ru-RU" sz="32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Работа по </a:t>
            </a:r>
            <a:r>
              <a:rPr lang="ru-RU" sz="3200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мнемотаблице</a:t>
            </a:r>
            <a:r>
              <a:rPr lang="ru-RU" sz="32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состоит</a:t>
            </a:r>
            <a:br>
              <a:rPr lang="ru-RU" sz="32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                  из пяти этапов</a:t>
            </a:r>
            <a:r>
              <a:rPr lang="ru-RU" sz="2800" dirty="0" smtClean="0"/>
              <a:t>: </a:t>
            </a:r>
          </a:p>
          <a:p>
            <a:r>
              <a:rPr lang="ru-RU" sz="2800" i="1" dirty="0" smtClean="0">
                <a:solidFill>
                  <a:srgbClr val="FF0000"/>
                </a:solidFill>
              </a:rPr>
              <a:t> 1</a:t>
            </a:r>
            <a:r>
              <a:rPr lang="ru-RU" sz="2800" i="1" dirty="0" smtClean="0">
                <a:solidFill>
                  <a:srgbClr val="0070C0"/>
                </a:solidFill>
              </a:rPr>
              <a:t> 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таблицы и разбор того, что на ней изображено. </a:t>
            </a:r>
          </a:p>
          <a:p>
            <a:r>
              <a:rPr lang="ru-RU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Преобразование из абстрактных символов в образы. </a:t>
            </a:r>
          </a:p>
          <a:p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Пересказ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опорой на символы (образы). </a:t>
            </a:r>
          </a:p>
          <a:p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Делается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графическая зарисовка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мнемотаблицы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воспроизводится ребёнком при     её показе ему.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116632"/>
            <a:ext cx="8967265" cy="1152128"/>
          </a:xfrm>
        </p:spPr>
        <p:txBody>
          <a:bodyPr/>
          <a:lstStyle/>
          <a:p>
            <a:pPr algn="ctr"/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особенно эффективны при разучивании стихотворений. </a:t>
            </a:r>
          </a:p>
          <a:p>
            <a:pPr algn="ctr"/>
            <a:endParaRPr lang="ru-RU" dirty="0"/>
          </a:p>
        </p:txBody>
      </p:sp>
      <p:pic>
        <p:nvPicPr>
          <p:cNvPr id="6" name="Рисунок 5" descr="http://pamyatplus.ru/wp-content/uploads/2016/02/summer_garden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704" y="1340768"/>
            <a:ext cx="792088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7848872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4198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41988" name="Picture 2" descr="C:\Users\Samsung\Desktop\фон пдд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Rectangle 9"/>
          <p:cNvSpPr>
            <a:spLocks noChangeArrowheads="1"/>
          </p:cNvSpPr>
          <p:nvPr/>
        </p:nvSpPr>
        <p:spPr bwMode="auto">
          <a:xfrm>
            <a:off x="1476375" y="458788"/>
            <a:ext cx="69818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Заучивание стихотворений по мнемотаблицам</a:t>
            </a:r>
          </a:p>
        </p:txBody>
      </p:sp>
      <p:pic>
        <p:nvPicPr>
          <p:cNvPr id="41990" name="Рисунок 9" descr="C:\Documents and Settings\Admin\Рабочий стол\DSC0248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1633538"/>
            <a:ext cx="3352800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Прямоугольник 11"/>
          <p:cNvSpPr>
            <a:spLocks noChangeArrowheads="1"/>
          </p:cNvSpPr>
          <p:nvPr/>
        </p:nvSpPr>
        <p:spPr bwMode="auto">
          <a:xfrm>
            <a:off x="4716463" y="1692275"/>
            <a:ext cx="3427412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 стоит на перекрестке</a:t>
            </a:r>
            <a:br>
              <a:rPr lang="ru-RU" altLang="ru-RU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Полосатый, как в матроске.</a:t>
            </a:r>
            <a:br>
              <a:rPr lang="ru-RU" altLang="ru-RU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Удивились дети разом:</a:t>
            </a:r>
            <a:br>
              <a:rPr lang="ru-RU" altLang="ru-RU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-Для чего ему три глаза?</a:t>
            </a:r>
            <a:br>
              <a:rPr lang="ru-RU" altLang="ru-RU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Красный – стоп всему движенью.</a:t>
            </a:r>
            <a:br>
              <a:rPr lang="ru-RU" altLang="ru-RU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Желтый – наше уваженье.</a:t>
            </a:r>
            <a:br>
              <a:rPr lang="ru-RU" altLang="ru-RU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зеленый загорится,</a:t>
            </a:r>
            <a:br>
              <a:rPr lang="ru-RU" altLang="ru-RU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Можешь дальше в путь пуститься.</a:t>
            </a:r>
            <a:br>
              <a:rPr lang="ru-RU" altLang="ru-RU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 зовется с давних пор</a:t>
            </a:r>
            <a:br>
              <a:rPr lang="ru-RU" altLang="ru-RU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Очень просто – </a:t>
            </a:r>
            <a:r>
              <a:rPr lang="ru-RU" altLang="ru-RU" sz="2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светофор.</a:t>
            </a:r>
            <a:endParaRPr lang="ru-RU" altLang="ru-RU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53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216024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Мнемозагадка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5301208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коричневый, бывает овальный или круглый. Он маленький, растет на грядке в огороде. Его выкапывают. Его можно варить или жарить.</a:t>
            </a: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44" y="1124744"/>
            <a:ext cx="8229612" cy="5376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Приемы мнемотехники в математике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97152"/>
          </a:xfrm>
        </p:spPr>
        <p:txBody>
          <a:bodyPr/>
          <a:lstStyle/>
          <a:p>
            <a:r>
              <a:rPr lang="ru-RU" b="1" dirty="0" smtClean="0"/>
              <a:t>Площадь </a:t>
            </a:r>
          </a:p>
          <a:p>
            <a:pPr marL="0" indent="0">
              <a:buNone/>
            </a:pPr>
            <a:r>
              <a:rPr lang="ru-RU" b="1" dirty="0" smtClean="0"/>
              <a:t>прямоугольника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sz="3200" b="1" dirty="0" smtClean="0">
              <a:solidFill>
                <a:srgbClr val="C00000"/>
              </a:solidFill>
            </a:endParaRPr>
          </a:p>
          <a:p>
            <a:r>
              <a:rPr lang="en-US" sz="4800" b="1" dirty="0" smtClean="0">
                <a:solidFill>
                  <a:srgbClr val="C00000"/>
                </a:solidFill>
              </a:rPr>
              <a:t>S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smtClean="0"/>
              <a:t>–</a:t>
            </a:r>
            <a:r>
              <a:rPr lang="ru-RU" sz="3200" b="1" dirty="0" smtClean="0"/>
              <a:t> площадь (кв. </a:t>
            </a:r>
            <a:r>
              <a:rPr lang="ru-RU" sz="3200" b="1" dirty="0" err="1" smtClean="0"/>
              <a:t>см,кв.дм</a:t>
            </a:r>
            <a:r>
              <a:rPr lang="ru-RU" sz="3200" b="1" dirty="0" smtClean="0"/>
              <a:t> и т.д.)</a:t>
            </a:r>
            <a:endParaRPr lang="ru-RU" sz="32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069160"/>
          </a:xfrm>
        </p:spPr>
        <p:txBody>
          <a:bodyPr/>
          <a:lstStyle/>
          <a:p>
            <a:r>
              <a:rPr lang="ru-RU" b="1" dirty="0" smtClean="0"/>
              <a:t>Периметр прямоугольника</a:t>
            </a:r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r>
              <a:rPr lang="ru-RU" sz="4800" b="1" dirty="0" smtClean="0">
                <a:solidFill>
                  <a:srgbClr val="002060"/>
                </a:solidFill>
              </a:rPr>
              <a:t>Р-</a:t>
            </a:r>
            <a:r>
              <a:rPr lang="ru-RU" sz="3200" b="1" dirty="0" smtClean="0"/>
              <a:t>периметр(</a:t>
            </a:r>
            <a:r>
              <a:rPr lang="ru-RU" sz="3200" b="1" dirty="0" err="1" smtClean="0"/>
              <a:t>см,дм</a:t>
            </a:r>
            <a:r>
              <a:rPr lang="ru-RU" sz="3200" b="1" dirty="0" smtClean="0"/>
              <a:t> и т.д.)</a:t>
            </a:r>
          </a:p>
        </p:txBody>
      </p:sp>
      <p:pic>
        <p:nvPicPr>
          <p:cNvPr id="1026" name="Picture 2" descr="C:\Users\Беяночка\Desktop\krasnaya_ploach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524664"/>
            <a:ext cx="3124219" cy="284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492896"/>
            <a:ext cx="324036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645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Стихи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97666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-</a:t>
            </a:r>
            <a:r>
              <a:rPr lang="ru-RU" dirty="0" smtClean="0">
                <a:solidFill>
                  <a:srgbClr val="7030A0"/>
                </a:solidFill>
              </a:rPr>
              <a:t>БИССЕКТРИСА</a:t>
            </a:r>
            <a:r>
              <a:rPr lang="ru-RU" dirty="0" smtClean="0"/>
              <a:t> </a:t>
            </a:r>
            <a:r>
              <a:rPr lang="ru-RU" dirty="0"/>
              <a:t>– это крыса,</a:t>
            </a:r>
          </a:p>
          <a:p>
            <a:pPr marL="0" indent="0">
              <a:buNone/>
            </a:pPr>
            <a:r>
              <a:rPr lang="ru-RU" dirty="0" smtClean="0"/>
              <a:t> Которая </a:t>
            </a:r>
            <a:r>
              <a:rPr lang="ru-RU" dirty="0"/>
              <a:t>бегает по углам</a:t>
            </a:r>
          </a:p>
          <a:p>
            <a:pPr marL="0" indent="0">
              <a:buNone/>
            </a:pPr>
            <a:r>
              <a:rPr lang="ru-RU" dirty="0" smtClean="0"/>
              <a:t> И </a:t>
            </a:r>
            <a:r>
              <a:rPr lang="ru-RU" dirty="0"/>
              <a:t>делит угол пополам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               </a:t>
            </a:r>
          </a:p>
          <a:p>
            <a:pPr marL="0" indent="0">
              <a:buNone/>
            </a:pPr>
            <a:r>
              <a:rPr lang="ru-RU" dirty="0" smtClean="0"/>
              <a:t>                 -Если </a:t>
            </a:r>
            <a:r>
              <a:rPr lang="ru-RU" dirty="0"/>
              <a:t>ищем </a:t>
            </a:r>
            <a:r>
              <a:rPr lang="ru-RU" dirty="0">
                <a:solidFill>
                  <a:srgbClr val="7030A0"/>
                </a:solidFill>
              </a:rPr>
              <a:t>ШИРИНУ</a:t>
            </a:r>
            <a:r>
              <a:rPr lang="ru-RU" dirty="0"/>
              <a:t>,</a:t>
            </a:r>
          </a:p>
          <a:p>
            <a:pPr marL="0" indent="0">
              <a:buNone/>
            </a:pPr>
            <a:r>
              <a:rPr lang="ru-RU" dirty="0" smtClean="0"/>
              <a:t>                 Делим </a:t>
            </a:r>
            <a:r>
              <a:rPr lang="ru-RU" dirty="0"/>
              <a:t>площадь на </a:t>
            </a:r>
            <a:r>
              <a:rPr lang="ru-RU" dirty="0" smtClean="0"/>
              <a:t>длину.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-Хочешь </a:t>
            </a:r>
            <a:r>
              <a:rPr lang="ru-RU" dirty="0"/>
              <a:t>ты найти </a:t>
            </a:r>
            <a:r>
              <a:rPr lang="ru-RU" dirty="0">
                <a:solidFill>
                  <a:srgbClr val="7030A0"/>
                </a:solidFill>
              </a:rPr>
              <a:t>ДЛИНУ</a:t>
            </a:r>
            <a:r>
              <a:rPr lang="ru-RU" dirty="0"/>
              <a:t> –</a:t>
            </a:r>
          </a:p>
          <a:p>
            <a:pPr marL="0" indent="0">
              <a:buNone/>
            </a:pPr>
            <a:r>
              <a:rPr lang="ru-RU" dirty="0" smtClean="0"/>
              <a:t>                                     Раздели </a:t>
            </a:r>
            <a:r>
              <a:rPr lang="ru-RU" dirty="0"/>
              <a:t>на ширину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718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57356" y="500042"/>
            <a:ext cx="5429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Мнемотехника помогает развивать: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28860" y="1643050"/>
            <a:ext cx="1714512" cy="5000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Внимание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1472" y="2643182"/>
            <a:ext cx="1714512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Мелкую моторику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57224" y="4286256"/>
            <a:ext cx="1714512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Логическое мышление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00298" y="5143512"/>
            <a:ext cx="1714512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Развивает кругозор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57752" y="4929198"/>
            <a:ext cx="2071702" cy="7858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Зрительную и слуховую память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643702" y="4214818"/>
            <a:ext cx="1714512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Воображение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715140" y="2643182"/>
            <a:ext cx="1714512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Интерес к обучению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929190" y="1643050"/>
            <a:ext cx="1714512" cy="5000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Усидчивость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643306" y="3143248"/>
            <a:ext cx="1857388" cy="7858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Развивает все стороны речи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 rot="16200000">
            <a:off x="4392934" y="1607802"/>
            <a:ext cx="282367" cy="6386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5400000">
            <a:off x="4338211" y="5162988"/>
            <a:ext cx="366391" cy="4703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3324056">
            <a:off x="7349010" y="4700859"/>
            <a:ext cx="285752" cy="10194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7929586" y="3286124"/>
            <a:ext cx="323762" cy="8579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rot="18843031">
            <a:off x="7018207" y="1712284"/>
            <a:ext cx="285752" cy="10194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 rot="10800000">
            <a:off x="1214414" y="3214686"/>
            <a:ext cx="357190" cy="1000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 rot="8273709">
            <a:off x="1963388" y="4825320"/>
            <a:ext cx="359438" cy="6677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 rot="13424810">
            <a:off x="1724933" y="1699165"/>
            <a:ext cx="357190" cy="1000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 стрелкой 25"/>
          <p:cNvCxnSpPr/>
          <p:nvPr/>
        </p:nvCxnSpPr>
        <p:spPr>
          <a:xfrm rot="16200000" flipV="1">
            <a:off x="3393273" y="2250273"/>
            <a:ext cx="1000132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7" idx="1"/>
            <a:endCxn id="9" idx="3"/>
          </p:cNvCxnSpPr>
          <p:nvPr/>
        </p:nvCxnSpPr>
        <p:spPr>
          <a:xfrm rot="10800000">
            <a:off x="2285984" y="2928935"/>
            <a:ext cx="1357322" cy="6072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10" idx="3"/>
          </p:cNvCxnSpPr>
          <p:nvPr/>
        </p:nvCxnSpPr>
        <p:spPr>
          <a:xfrm rot="10800000" flipV="1">
            <a:off x="2571736" y="3786190"/>
            <a:ext cx="1071570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5400000">
            <a:off x="3214678" y="4143380"/>
            <a:ext cx="1143008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16200000" flipH="1">
            <a:off x="4893471" y="4036223"/>
            <a:ext cx="928694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endCxn id="13" idx="1"/>
          </p:cNvCxnSpPr>
          <p:nvPr/>
        </p:nvCxnSpPr>
        <p:spPr>
          <a:xfrm>
            <a:off x="5500694" y="3786190"/>
            <a:ext cx="1143008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17" idx="3"/>
            <a:endCxn id="14" idx="1"/>
          </p:cNvCxnSpPr>
          <p:nvPr/>
        </p:nvCxnSpPr>
        <p:spPr>
          <a:xfrm flipV="1">
            <a:off x="5500694" y="2928934"/>
            <a:ext cx="1214446" cy="6072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5400000" flipH="1" flipV="1">
            <a:off x="4822033" y="2250273"/>
            <a:ext cx="857256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10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1916832"/>
            <a:ext cx="4896544" cy="4320480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 smtClean="0">
                <a:solidFill>
                  <a:srgbClr val="7030A0"/>
                </a:solidFill>
              </a:rPr>
              <a:t>Я слышу и забываю. 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rgbClr val="7030A0"/>
                </a:solidFill>
              </a:rPr>
              <a:t>Я вижу и запоминаю. Я делаю и понимаю.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rgbClr val="7030A0"/>
                </a:solidFill>
              </a:rPr>
              <a:t>                     </a:t>
            </a:r>
            <a:r>
              <a:rPr lang="ru-RU" sz="4000" dirty="0" smtClean="0">
                <a:solidFill>
                  <a:srgbClr val="002060"/>
                </a:solidFill>
              </a:rPr>
              <a:t>Конфуций</a:t>
            </a:r>
            <a:endParaRPr lang="ru-RU" sz="40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40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sz="4000" dirty="0" smtClean="0">
                <a:solidFill>
                  <a:srgbClr val="7030A0"/>
                </a:solidFill>
              </a:rPr>
              <a:t>                                    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3312369" cy="35916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  <p:bldP spid="3" grpId="2" uiExpand="1" build="p"/>
      <p:bldP spid="3" grpId="3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i="1" dirty="0" smtClean="0">
                <a:solidFill>
                  <a:srgbClr val="002060"/>
                </a:solidFill>
              </a:rPr>
              <a:t>Работа в группах</a:t>
            </a:r>
            <a:endParaRPr lang="ru-RU" sz="5400" b="1" i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Беяночка\Desktop\групп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14474"/>
            <a:ext cx="5400600" cy="465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80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288032"/>
          </a:xfrm>
        </p:spPr>
        <p:txBody>
          <a:bodyPr/>
          <a:lstStyle/>
          <a:p>
            <a:r>
              <a:rPr lang="ru-RU" b="1" dirty="0" err="1">
                <a:solidFill>
                  <a:schemeClr val="accent1"/>
                </a:solidFill>
                <a:latin typeface="Bookman Old Style" panose="02050604050505020204" pitchFamily="18" charset="0"/>
              </a:rPr>
              <a:t>Синквейн</a:t>
            </a:r>
            <a:r>
              <a:rPr lang="ru-RU" b="1" dirty="0">
                <a:solidFill>
                  <a:schemeClr val="accent1"/>
                </a:solidFill>
                <a:latin typeface="Bookman Old Style" panose="02050604050505020204" pitchFamily="18" charset="0"/>
              </a:rPr>
              <a:t> – </a:t>
            </a:r>
            <a:r>
              <a:rPr lang="ru-RU" b="1" dirty="0" smtClean="0">
                <a:solidFill>
                  <a:schemeClr val="accent1"/>
                </a:solidFill>
                <a:latin typeface="Bookman Old Style" panose="02050604050505020204" pitchFamily="18" charset="0"/>
              </a:rPr>
              <a:t>технология</a:t>
            </a:r>
            <a:r>
              <a:rPr lang="ru-RU" dirty="0">
                <a:solidFill>
                  <a:schemeClr val="accent1"/>
                </a:solidFill>
                <a:latin typeface="Bookman Old Style" panose="02050604050505020204" pitchFamily="18" charset="0"/>
              </a:rPr>
              <a:t/>
            </a:r>
            <a:br>
              <a:rPr lang="ru-RU" dirty="0">
                <a:solidFill>
                  <a:schemeClr val="accent1"/>
                </a:solidFill>
                <a:latin typeface="Bookman Old Style" panose="02050604050505020204" pitchFamily="18" charset="0"/>
              </a:rPr>
            </a:br>
            <a:endParaRPr lang="ru-RU" dirty="0">
              <a:solidFill>
                <a:schemeClr val="accent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124744"/>
            <a:ext cx="784887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Первая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строка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заголовок, тема, состоящие из одного слова (обычно существительное, означающее предмет или действие, о котором идёт речь).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indent="-228600"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Вторая строка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два слова. Прилагательные. Это описание признаков предмета или его свойства, раскрывающие тему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синквейна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indent="-228600"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Третья строка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обычно состоит из трёх глаголов или деепричастий, описывающих действия предмета.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indent="-228600"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Четвёртая строка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это словосочетание или предложение, состоящее из нескольких слов, которые отражают личное отношение автора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синквейна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 тому, о чем говорится в тексте.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indent="-228600"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Пятая строка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последняя. Одно слово – существительное для выражения своих чувств, ассоциаций, связанных с предметом, о котором говорится в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синквейне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то есть это личное выражение автора к теме.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indent="-228600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80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915816" y="1196752"/>
            <a:ext cx="3240360" cy="720080"/>
          </a:xfrm>
          <a:prstGeom prst="ellipse">
            <a:avLst/>
          </a:prstGeom>
          <a:solidFill>
            <a:srgbClr val="FFFF00">
              <a:alpha val="4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Мнемотехника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75656" y="1988840"/>
            <a:ext cx="2160240" cy="79208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Творческая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Синквейн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1018456" cy="731837"/>
          </a:xfrm>
          <a:noFill/>
        </p:spPr>
        <p:txBody>
          <a:bodyPr/>
          <a:lstStyle/>
          <a:p>
            <a:pPr>
              <a:buNone/>
            </a:pP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03848" y="5805264"/>
            <a:ext cx="2664296" cy="6480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Память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35896" y="3140968"/>
            <a:ext cx="1728192" cy="79208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Облегчает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55576" y="3140968"/>
            <a:ext cx="1728192" cy="79208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Развивает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16216" y="3140968"/>
            <a:ext cx="2016224" cy="79208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Содействует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36096" y="1988840"/>
            <a:ext cx="2304256" cy="79208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Интересная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411760" y="4581128"/>
            <a:ext cx="4320480" cy="792088"/>
          </a:xfrm>
          <a:prstGeom prst="round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Система методов и приемов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66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435280" cy="4886003"/>
          </a:xfrm>
        </p:spPr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       </a:t>
            </a:r>
            <a:r>
              <a:rPr lang="ru-RU" sz="6000" b="1" i="1" dirty="0" smtClean="0">
                <a:solidFill>
                  <a:srgbClr val="002060"/>
                </a:solidFill>
              </a:rPr>
              <a:t>Спасибо за       </a:t>
            </a:r>
            <a:r>
              <a:rPr lang="ru-RU" sz="6000" b="1" i="1" dirty="0" smtClean="0">
                <a:solidFill>
                  <a:srgbClr val="002060"/>
                </a:solidFill>
              </a:rPr>
              <a:t>     внимание</a:t>
            </a:r>
            <a:r>
              <a:rPr lang="ru-RU" sz="6000" b="1" i="1" dirty="0" smtClean="0">
                <a:solidFill>
                  <a:srgbClr val="002060"/>
                </a:solidFill>
              </a:rPr>
              <a:t>!</a:t>
            </a:r>
            <a:endParaRPr lang="ru-RU" sz="6000" b="1" i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Беяночка\Desktop\М.Пришвин картинки\профессо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68760"/>
            <a:ext cx="3024336" cy="44644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11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8208912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417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140968"/>
            <a:ext cx="3816424" cy="1592504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Джордано Бруно (1548–1600)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итальянский католический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священник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монах-доминиканец, философ-пантеист и поэт.</a:t>
            </a:r>
          </a:p>
          <a:p>
            <a:pPr marL="0" indent="0">
              <a:buNone/>
            </a:pPr>
            <a:r>
              <a:rPr lang="ru-RU" sz="2000" dirty="0"/>
              <a:t> </a:t>
            </a:r>
          </a:p>
        </p:txBody>
      </p:sp>
      <p:pic>
        <p:nvPicPr>
          <p:cNvPr id="1026" name="Picture 2" descr="https://www.istmira.com/uploads/posts/2018-12/1545953654_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6672"/>
            <a:ext cx="2035423" cy="25764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72000" y="3115430"/>
            <a:ext cx="4283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Аристотель (384 год до н. э.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322 год до н. э.) — древнегреческий философ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учёный-энциклопедист.</a:t>
            </a:r>
            <a:endParaRPr lang="ru-RU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avatars.dzeninfra.ru/get-zen_doc/9348320/pub_642da6d08b3087467e42e872_642da6e5f4208b0b35a3268c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72784"/>
            <a:ext cx="2764681" cy="22365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96652" y="5356773"/>
            <a:ext cx="29435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Македонский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s://webpulse.imgsmail.ru/imgpreview?mb=webpulse&amp;key=pulse_cabinet-image-55048668-cb7c-4e85-8574-5db4d47debb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206748"/>
            <a:ext cx="1709337" cy="23000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94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aloon-beauty.ru/wp-content/uploads/f/0/e/f0e34bb1c87f488a520ca95c83b11847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72008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66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Основные элементы </a:t>
            </a:r>
            <a:r>
              <a:rPr lang="ru-RU" sz="3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мнемотехники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связь, которая возникает между ощущением, представлением,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восприятием…  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память о минувших событиях привязана к месту, где они происходили.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Воображение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свободное рисование». «Воображение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охватывает весь мир». </a:t>
            </a:r>
          </a:p>
          <a:p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59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Основные направления</a:t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мнемотехники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700808"/>
            <a:ext cx="8229600" cy="452596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Запоминание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цепочки слов.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Запоминания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 и стихов.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Запоминания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числовой информации.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Запоминания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иностранных и заимствованных слов.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264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45658"/>
            <a:ext cx="6408712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3200" b="1" dirty="0" smtClean="0">
                <a:solidFill>
                  <a:schemeClr val="accent1"/>
                </a:solidFill>
                <a:latin typeface="Bookman Old Style" panose="02050604050505020204" pitchFamily="18" charset="0"/>
              </a:rPr>
              <a:t>Основные приемы </a:t>
            </a:r>
            <a:br>
              <a:rPr lang="ru-RU" sz="3200" b="1" dirty="0" smtClean="0">
                <a:solidFill>
                  <a:schemeClr val="accent1"/>
                </a:solidFill>
                <a:latin typeface="Bookman Old Style" panose="02050604050505020204" pitchFamily="18" charset="0"/>
              </a:rPr>
            </a:br>
            <a:r>
              <a:rPr lang="ru-RU" sz="3200" b="1" dirty="0" smtClean="0">
                <a:solidFill>
                  <a:schemeClr val="accent1"/>
                </a:solidFill>
                <a:latin typeface="Bookman Old Style" panose="02050604050505020204" pitchFamily="18" charset="0"/>
              </a:rPr>
              <a:t>мнемотехники</a:t>
            </a:r>
            <a:endParaRPr lang="ru-RU" sz="3200" b="1" dirty="0">
              <a:solidFill>
                <a:schemeClr val="accent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728" y="1380125"/>
            <a:ext cx="3660948" cy="720079"/>
          </a:xfrm>
        </p:spPr>
        <p:txBody>
          <a:bodyPr/>
          <a:lstStyle/>
          <a:p>
            <a:pPr marL="0" indent="0">
              <a:buNone/>
            </a:pPr>
            <a:r>
              <a:rPr lang="ru-RU" sz="4000" b="1" i="1" dirty="0" smtClean="0"/>
              <a:t> 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Ассоциации</a:t>
            </a:r>
          </a:p>
          <a:p>
            <a:pPr marL="0" indent="0">
              <a:buNone/>
            </a:pPr>
            <a:endParaRPr lang="ru-RU" sz="4000" b="1" i="1" dirty="0" smtClean="0"/>
          </a:p>
          <a:p>
            <a:pPr marL="0" indent="0">
              <a:buNone/>
            </a:pPr>
            <a:endParaRPr lang="ru-RU" sz="4000" b="1" i="1" dirty="0" smtClean="0"/>
          </a:p>
          <a:p>
            <a:pPr marL="0" indent="0">
              <a:buNone/>
            </a:pPr>
            <a:endParaRPr lang="ru-RU" sz="4000" b="1" i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018497" y="2276872"/>
            <a:ext cx="468052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ru-RU" sz="4000" b="1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4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Группировка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994343" y="3191232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ru-RU" sz="4000" b="1" i="1" dirty="0">
                <a:solidFill>
                  <a:prstClr val="black"/>
                </a:solidFill>
                <a:latin typeface="Calibri"/>
              </a:rPr>
              <a:t>- </a:t>
            </a:r>
            <a:r>
              <a:rPr lang="ru-RU" sz="4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94343" y="4129581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ru-RU" sz="4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Схематизация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7046" y="5064430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ru-RU" sz="4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Достраивание материала</a:t>
            </a:r>
          </a:p>
        </p:txBody>
      </p:sp>
    </p:spTree>
    <p:extLst>
      <p:ext uri="{BB962C8B-B14F-4D97-AF65-F5344CB8AC3E}">
        <p14:creationId xmlns:p14="http://schemas.microsoft.com/office/powerpoint/2010/main" val="333224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28911"/>
            <a:ext cx="7596336" cy="569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00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2007</TotalTime>
  <Words>707</Words>
  <Application>Microsoft Office PowerPoint</Application>
  <PresentationFormat>Экран (4:3)</PresentationFormat>
  <Paragraphs>172</Paragraphs>
  <Slides>34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2" baseType="lpstr">
      <vt:lpstr>Arial</vt:lpstr>
      <vt:lpstr>Bookman Old Style</vt:lpstr>
      <vt:lpstr>Calibri</vt:lpstr>
      <vt:lpstr>Comic Sans MS</vt:lpstr>
      <vt:lpstr>Lucida Sans Unicode</vt:lpstr>
      <vt:lpstr>Times New Roman</vt:lpstr>
      <vt:lpstr>Wingdings 3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элементы мнемотехники </vt:lpstr>
      <vt:lpstr>Основные направления  мнемотехники</vt:lpstr>
      <vt:lpstr> Основные приемы  мнемотехники</vt:lpstr>
      <vt:lpstr>Презентация PowerPoint</vt:lpstr>
      <vt:lpstr> Мнемотехника строится  от простого к сложному: </vt:lpstr>
      <vt:lpstr>Презентация PowerPoint</vt:lpstr>
      <vt:lpstr>Презентация PowerPoint</vt:lpstr>
      <vt:lpstr> Метод зрительных ассоциаций </vt:lpstr>
      <vt:lpstr>Презентация PowerPoint</vt:lpstr>
      <vt:lpstr>Метод звуковых ассоциаций</vt:lpstr>
      <vt:lpstr>Мнемосистема «связей» (метод группировки)</vt:lpstr>
      <vt:lpstr>Стихи, рассказы, сказки, ребусы</vt:lpstr>
      <vt:lpstr>Презентация PowerPoint</vt:lpstr>
      <vt:lpstr>Мнемодорожка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Мнемозагадка</vt:lpstr>
      <vt:lpstr>Приемы мнемотехники в математике</vt:lpstr>
      <vt:lpstr>Стихи</vt:lpstr>
      <vt:lpstr>Презентация PowerPoint</vt:lpstr>
      <vt:lpstr>Работа в группах</vt:lpstr>
      <vt:lpstr>Синквейн – технология </vt:lpstr>
      <vt:lpstr>«Синквейн»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Наталья Викторовна</cp:lastModifiedBy>
  <cp:revision>144</cp:revision>
  <dcterms:created xsi:type="dcterms:W3CDTF">2015-01-02T14:37:12Z</dcterms:created>
  <dcterms:modified xsi:type="dcterms:W3CDTF">2024-04-04T18:40:53Z</dcterms:modified>
</cp:coreProperties>
</file>